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11087100" cy="6096000"/>
  <p:notesSz cx="6096000" cy="11087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492">
          <p15:clr>
            <a:srgbClr val="A4A3A4"/>
          </p15:clr>
        </p15:guide>
        <p15:guide id="2" pos="1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3" autoAdjust="0"/>
  </p:normalViewPr>
  <p:slideViewPr>
    <p:cSldViewPr>
      <p:cViewPr varScale="1">
        <p:scale>
          <a:sx n="72" d="100"/>
          <a:sy n="72" d="100"/>
        </p:scale>
        <p:origin x="66" y="1032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200" y="-96"/>
      </p:cViewPr>
      <p:guideLst>
        <p:guide orient="horz" pos="3492"/>
        <p:guide pos="1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41251" cy="5543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453004" y="0"/>
            <a:ext cx="2641251" cy="5543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04458-9F4F-445E-9DFC-2EEC33DCDB1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731838" y="831850"/>
            <a:ext cx="7559676" cy="4157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09251" y="5266372"/>
            <a:ext cx="4877498" cy="49891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529859"/>
            <a:ext cx="2641251" cy="5543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453004" y="10529859"/>
            <a:ext cx="2641251" cy="5543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5A5DF-21DF-4586-8021-B5ABA6CC0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731838" y="831850"/>
            <a:ext cx="7559676" cy="41576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5A5DF-21DF-4586-8021-B5ABA6CC0F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0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731838" y="831850"/>
            <a:ext cx="7559676" cy="41576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5A5DF-21DF-4586-8021-B5ABA6CC0F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0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1534" y="1889762"/>
            <a:ext cx="9424035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63065" y="3413762"/>
            <a:ext cx="77609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9223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9223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4355" y="1402082"/>
            <a:ext cx="48228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709856" y="1402082"/>
            <a:ext cx="48228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9223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313" y="88617"/>
            <a:ext cx="10752485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4355" y="1402082"/>
            <a:ext cx="99783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69614" y="5669282"/>
            <a:ext cx="3547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54355" y="5669282"/>
            <a:ext cx="25500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982712" y="5669282"/>
            <a:ext cx="25500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110"/>
          <p:cNvSpPr txBox="1">
            <a:spLocks noGrp="1"/>
          </p:cNvSpPr>
          <p:nvPr>
            <p:ph type="title"/>
          </p:nvPr>
        </p:nvSpPr>
        <p:spPr>
          <a:xfrm>
            <a:off x="457201" y="304803"/>
            <a:ext cx="99482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73025">
              <a:lnSpc>
                <a:spcPct val="100000"/>
              </a:lnSpc>
              <a:spcBef>
                <a:spcPts val="100"/>
              </a:spcBef>
            </a:pPr>
            <a:r>
              <a:rPr lang="en-US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spc="-75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spc="-75" dirty="0">
                <a:latin typeface="Arial" pitchFamily="34" charset="0"/>
                <a:cs typeface="Arial" pitchFamily="34" charset="0"/>
              </a:rPr>
              <a:t>ПРОГРАММА «ТЕХНОЛОГИЧЕСКОЕ РАЗВИТИЕ» </a:t>
            </a:r>
            <a:r>
              <a:rPr lang="ru-RU" b="1" spc="-114" dirty="0">
                <a:latin typeface="Arial" pitchFamily="34" charset="0"/>
                <a:cs typeface="Arial" pitchFamily="34" charset="0"/>
              </a:rPr>
              <a:t>АУ «Р</a:t>
            </a:r>
            <a:r>
              <a:rPr b="1" spc="-195" dirty="0">
                <a:latin typeface="Arial" pitchFamily="34" charset="0"/>
                <a:cs typeface="Arial" pitchFamily="34" charset="0"/>
              </a:rPr>
              <a:t>ФРП</a:t>
            </a:r>
            <a:r>
              <a:rPr lang="ru-RU" b="1" spc="-195" dirty="0">
                <a:latin typeface="Arial" pitchFamily="34" charset="0"/>
                <a:cs typeface="Arial" pitchFamily="34" charset="0"/>
              </a:rPr>
              <a:t> ВО»</a:t>
            </a:r>
            <a:endParaRPr b="1" spc="-19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object 110"/>
          <p:cNvSpPr txBox="1">
            <a:spLocks/>
          </p:cNvSpPr>
          <p:nvPr/>
        </p:nvSpPr>
        <p:spPr>
          <a:xfrm>
            <a:off x="441956" y="822387"/>
            <a:ext cx="4968070" cy="1459374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85725">
              <a:spcBef>
                <a:spcPts val="100"/>
              </a:spcBef>
            </a:pPr>
            <a:r>
              <a:rPr lang="ru-RU" sz="14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ОБЛАСТЬ ПРИМЕНЕНИЯ</a:t>
            </a:r>
          </a:p>
          <a:p>
            <a:pPr marL="85725" algn="just">
              <a:spcBef>
                <a:spcPts val="600"/>
              </a:spcBef>
              <a:spcAft>
                <a:spcPts val="30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 предназначена для заявок,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направленных на:</a:t>
            </a:r>
          </a:p>
          <a:p>
            <a:pPr marL="85725" indent="180975" algn="just">
              <a:spcBef>
                <a:spcPts val="300"/>
              </a:spcBef>
              <a:spcAft>
                <a:spcPts val="200"/>
              </a:spcAft>
              <a:buFont typeface="Arial Black" pitchFamily="34" charset="0"/>
              <a:buChar char="–"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и модернизацию промышленного оборудования для производства конкурентоспособной и высокотехнологичной продукции гражданского назначения с импортозамещающим и экспортным потенциалом</a:t>
            </a:r>
          </a:p>
        </p:txBody>
      </p:sp>
      <p:sp>
        <p:nvSpPr>
          <p:cNvPr id="112" name="object 110"/>
          <p:cNvSpPr txBox="1">
            <a:spLocks/>
          </p:cNvSpPr>
          <p:nvPr/>
        </p:nvSpPr>
        <p:spPr>
          <a:xfrm>
            <a:off x="5746969" y="822387"/>
            <a:ext cx="4952996" cy="1613262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indent="73025">
              <a:spcBef>
                <a:spcPts val="100"/>
              </a:spcBef>
            </a:pPr>
            <a:r>
              <a:rPr lang="ru-RU" sz="14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УСЛОВИЯ</a:t>
            </a:r>
          </a:p>
          <a:p>
            <a:pPr marL="84138" lvl="0" indent="277813" algn="just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сумма займа – от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 рублей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млн. рублей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4138" lvl="0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срок займа –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3-х лет;</a:t>
            </a:r>
          </a:p>
          <a:p>
            <a:pPr marL="84138" lvl="0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заявки –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от 6,25 млн. рублей;</a:t>
            </a:r>
          </a:p>
          <a:p>
            <a:pPr marL="84138" lvl="0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софинансирование –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менее 25%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суммы займа за счет собственных и привлеченных средств</a:t>
            </a:r>
          </a:p>
        </p:txBody>
      </p:sp>
      <p:sp>
        <p:nvSpPr>
          <p:cNvPr id="10" name="object 110"/>
          <p:cNvSpPr txBox="1">
            <a:spLocks/>
          </p:cNvSpPr>
          <p:nvPr/>
        </p:nvSpPr>
        <p:spPr>
          <a:xfrm>
            <a:off x="438152" y="2685698"/>
            <a:ext cx="10210795" cy="228268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400" b="1" spc="-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УСЛОВИЯ</a:t>
            </a:r>
          </a:p>
        </p:txBody>
      </p:sp>
      <p:sp>
        <p:nvSpPr>
          <p:cNvPr id="11" name="object 110"/>
          <p:cNvSpPr txBox="1">
            <a:spLocks/>
          </p:cNvSpPr>
          <p:nvPr/>
        </p:nvSpPr>
        <p:spPr>
          <a:xfrm>
            <a:off x="457030" y="3200400"/>
            <a:ext cx="4952996" cy="520655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indent="73025">
              <a:spcBef>
                <a:spcPts val="100"/>
              </a:spcBef>
            </a:pPr>
            <a:r>
              <a:rPr lang="ru-RU" sz="14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ПРОЦЕНТНАЯ СТАВКА</a:t>
            </a:r>
          </a:p>
          <a:p>
            <a:pPr marL="12700" indent="73025">
              <a:spcBef>
                <a:spcPts val="600"/>
              </a:spcBef>
            </a:pPr>
            <a:r>
              <a:rPr lang="ru-RU" sz="14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3 % </a:t>
            </a:r>
            <a:r>
              <a:rPr lang="ru-RU" sz="1400" b="1" spc="-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годовых (оборудование не старше 5 лет)</a:t>
            </a:r>
          </a:p>
        </p:txBody>
      </p:sp>
      <p:sp>
        <p:nvSpPr>
          <p:cNvPr id="12" name="object 110"/>
          <p:cNvSpPr txBox="1">
            <a:spLocks/>
          </p:cNvSpPr>
          <p:nvPr/>
        </p:nvSpPr>
        <p:spPr>
          <a:xfrm>
            <a:off x="5746969" y="3296168"/>
            <a:ext cx="4952996" cy="1459374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85725">
              <a:spcBef>
                <a:spcPts val="100"/>
              </a:spcBef>
            </a:pPr>
            <a:r>
              <a:rPr lang="ru-RU" sz="14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endParaRPr lang="ru-RU" sz="1400" spc="-75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4138" indent="277813" algn="just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Независимые гарантии кредитных организаций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Независимые гарантии Группы компании Внешэкономбанк и кредитных организаций, входящих в Группу Внешэкономбанка, зарегистрированных на территории Российской Федерации</a:t>
            </a:r>
          </a:p>
        </p:txBody>
      </p:sp>
      <p:sp>
        <p:nvSpPr>
          <p:cNvPr id="13" name="object 110"/>
          <p:cNvSpPr txBox="1">
            <a:spLocks/>
          </p:cNvSpPr>
          <p:nvPr/>
        </p:nvSpPr>
        <p:spPr>
          <a:xfrm>
            <a:off x="452557" y="3873910"/>
            <a:ext cx="4946867" cy="1459374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85725">
              <a:spcBef>
                <a:spcPts val="100"/>
              </a:spcBef>
            </a:pPr>
            <a:r>
              <a:rPr lang="ru-RU" sz="14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ЦЕЛЕВЫЕ ПОКАЗАТЕЛИ</a:t>
            </a:r>
          </a:p>
          <a:p>
            <a:pPr marL="85725" indent="180975" algn="just">
              <a:spcBef>
                <a:spcPts val="600"/>
              </a:spcBef>
              <a:spcAft>
                <a:spcPts val="300"/>
              </a:spcAft>
              <a:buFont typeface="Arial Black" pitchFamily="34" charset="0"/>
              <a:buChar char="–"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объема инвестиций в основной капитал в период пользования займом суммарно не менее бюджета заявки;</a:t>
            </a:r>
          </a:p>
          <a:p>
            <a:pPr marL="85725" indent="180975" algn="just">
              <a:spcBef>
                <a:spcPts val="300"/>
              </a:spcBef>
              <a:spcAft>
                <a:spcPts val="300"/>
              </a:spcAft>
              <a:buFont typeface="Arial Black" pitchFamily="34" charset="0"/>
              <a:buChar char="–"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объема отгруженной продукции в период пользования займом.</a:t>
            </a:r>
          </a:p>
        </p:txBody>
      </p:sp>
    </p:spTree>
    <p:extLst>
      <p:ext uri="{BB962C8B-B14F-4D97-AF65-F5344CB8AC3E}">
        <p14:creationId xmlns:p14="http://schemas.microsoft.com/office/powerpoint/2010/main" val="179864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110"/>
          <p:cNvSpPr txBox="1">
            <a:spLocks noGrp="1"/>
          </p:cNvSpPr>
          <p:nvPr>
            <p:ph type="title"/>
          </p:nvPr>
        </p:nvSpPr>
        <p:spPr>
          <a:xfrm>
            <a:off x="457201" y="304803"/>
            <a:ext cx="99482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73025">
              <a:lnSpc>
                <a:spcPct val="100000"/>
              </a:lnSpc>
              <a:spcBef>
                <a:spcPts val="100"/>
              </a:spcBef>
            </a:pPr>
            <a:r>
              <a:rPr lang="en-US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spc="-75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spc="-75" dirty="0">
                <a:latin typeface="Arial" pitchFamily="34" charset="0"/>
                <a:cs typeface="Arial" pitchFamily="34" charset="0"/>
              </a:rPr>
              <a:t>ПРОГРАММА «ТЕХНОЛОГИЧЕСКОЕ РАЗВИТИЕ» </a:t>
            </a:r>
            <a:r>
              <a:rPr lang="ru-RU" b="1" spc="-114" dirty="0">
                <a:latin typeface="Arial" pitchFamily="34" charset="0"/>
                <a:cs typeface="Arial" pitchFamily="34" charset="0"/>
              </a:rPr>
              <a:t>АУ «Р</a:t>
            </a:r>
            <a:r>
              <a:rPr b="1" spc="-195" dirty="0">
                <a:latin typeface="Arial" pitchFamily="34" charset="0"/>
                <a:cs typeface="Arial" pitchFamily="34" charset="0"/>
              </a:rPr>
              <a:t>ФРП</a:t>
            </a:r>
            <a:r>
              <a:rPr lang="ru-RU" b="1" spc="-195" dirty="0">
                <a:latin typeface="Arial" pitchFamily="34" charset="0"/>
                <a:cs typeface="Arial" pitchFamily="34" charset="0"/>
              </a:rPr>
              <a:t> ВО»</a:t>
            </a:r>
            <a:endParaRPr b="1" spc="-19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bject 110"/>
          <p:cNvSpPr txBox="1">
            <a:spLocks/>
          </p:cNvSpPr>
          <p:nvPr/>
        </p:nvSpPr>
        <p:spPr>
          <a:xfrm>
            <a:off x="5695950" y="744770"/>
            <a:ext cx="5213239" cy="1328569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indent="73025">
              <a:spcBef>
                <a:spcPts val="100"/>
              </a:spcBef>
            </a:pPr>
            <a:r>
              <a:rPr lang="ru-RU" sz="13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СОФИНАНСИРОВАНИЕ ПРОГРАММЫ</a:t>
            </a:r>
          </a:p>
          <a:p>
            <a:pPr marL="85725" indent="180975" algn="just">
              <a:spcBef>
                <a:spcPts val="300"/>
              </a:spcBef>
              <a:spcAft>
                <a:spcPts val="300"/>
              </a:spcAft>
              <a:buFont typeface="Arial Black" pitchFamily="34" charset="0"/>
              <a:buChar char="–"/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принимаются затраты, осуществленные не ранее 12 месяцев, предшествующих дате подачи заявки, и не позднее 12 месяцев с даты заключения договора займа;</a:t>
            </a:r>
          </a:p>
          <a:p>
            <a:pPr marL="85725" indent="180975" algn="just">
              <a:spcBef>
                <a:spcPts val="300"/>
              </a:spcBef>
              <a:spcAft>
                <a:spcPts val="300"/>
              </a:spcAft>
              <a:buFont typeface="Arial Black" pitchFamily="34" charset="0"/>
              <a:buChar char="–"/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принимаются затраты, соответствующие направлениям целевого использования средств займа </a:t>
            </a:r>
          </a:p>
        </p:txBody>
      </p:sp>
      <p:sp>
        <p:nvSpPr>
          <p:cNvPr id="131" name="object 110"/>
          <p:cNvSpPr txBox="1">
            <a:spLocks/>
          </p:cNvSpPr>
          <p:nvPr/>
        </p:nvSpPr>
        <p:spPr>
          <a:xfrm>
            <a:off x="466978" y="761999"/>
            <a:ext cx="5067299" cy="1328569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indent="73025">
              <a:spcBef>
                <a:spcPts val="100"/>
              </a:spcBef>
            </a:pPr>
            <a:r>
              <a:rPr lang="ru-RU" sz="13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УСЛОВИЯ ПРЕДОСТАВЛЕНИЯ ФИНАНСИРОВАНИЯ</a:t>
            </a:r>
          </a:p>
          <a:p>
            <a:pPr marL="85725" indent="180975" algn="just">
              <a:spcBef>
                <a:spcPts val="300"/>
              </a:spcBef>
              <a:spcAft>
                <a:spcPts val="300"/>
              </a:spcAft>
              <a:buFont typeface="Arial Black" pitchFamily="34" charset="0"/>
              <a:buChar char="–"/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обеспечить расходование заемных средств в течение     </a:t>
            </a:r>
            <a:r>
              <a:rPr lang="en-US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месяцев;</a:t>
            </a:r>
          </a:p>
          <a:p>
            <a:pPr marL="85725" indent="180975" algn="just">
              <a:spcBef>
                <a:spcPts val="300"/>
              </a:spcBef>
              <a:spcAft>
                <a:spcPts val="300"/>
              </a:spcAft>
              <a:buFont typeface="Arial Black" pitchFamily="34" charset="0"/>
              <a:buChar char="–"/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обеспечить полную оплату, постановку на балансовый учет, ввод в эксплуатацию промышленного оборудования в течение 18 месяцев со дня зачисления средств займа</a:t>
            </a:r>
          </a:p>
        </p:txBody>
      </p:sp>
      <p:sp>
        <p:nvSpPr>
          <p:cNvPr id="7" name="object 110"/>
          <p:cNvSpPr txBox="1">
            <a:spLocks/>
          </p:cNvSpPr>
          <p:nvPr/>
        </p:nvSpPr>
        <p:spPr>
          <a:xfrm>
            <a:off x="473770" y="2211775"/>
            <a:ext cx="5060507" cy="3282950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85725">
              <a:spcBef>
                <a:spcPts val="100"/>
              </a:spcBef>
            </a:pPr>
            <a:r>
              <a:rPr lang="ru-RU" sz="13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ЦЕЛЕВЫЕ НАПРАВЛЕНИЯ ИСПОЛЬЗОВАНИЯ ЗАЙМА 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в собственность для целей технологического развития российского и/или импортного промышленного оборудования (не старше 5 лет), его монтаж и наладка (не менее 50% от суммы займа);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комплектующих к промышленному оборудованию;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и внедрение программно-аппаратных комплексов, необходимых для использования оборудования и/или технологического процесса производства;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прав на результаты интеллектуальной деятельности (лицензий и патентов) у российских или иностранных правообладателей, если такие права непосредственно связаны с технологией производства промышленной продукции</a:t>
            </a:r>
          </a:p>
        </p:txBody>
      </p:sp>
      <p:sp>
        <p:nvSpPr>
          <p:cNvPr id="8" name="object 110"/>
          <p:cNvSpPr txBox="1">
            <a:spLocks/>
          </p:cNvSpPr>
          <p:nvPr/>
        </p:nvSpPr>
        <p:spPr>
          <a:xfrm>
            <a:off x="5695950" y="2211775"/>
            <a:ext cx="4952996" cy="3683060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85725">
              <a:spcBef>
                <a:spcPts val="100"/>
              </a:spcBef>
            </a:pPr>
            <a:r>
              <a:rPr lang="ru-RU" sz="1300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ОТВЕТСТВЕННОСТЬ ЗА НЕИСПОЛНЕНИЕ ОБЯЗАТЕЛЬСТВ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spc="-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процентной ставки до двукратной ключевой ставки ЦБ РФ с момента выдачи займа при неисполнении обязательства по приобретению промышленного оборудования в размере менее 50% от суммы займа, а также по обеспечению полной оплаты, постановки на балансовый учет и вводу в эксплуатацию данного оборудования в течение 18 месяцев со дня зачисления средств займа;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процентной ставки до двукратной ключевой ставки ЦБ РФ с момента выдачи займа при неисполнении обязательства по </a:t>
            </a:r>
            <a:r>
              <a:rPr lang="ru-RU" sz="13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софинансированию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объеме 25% от суммы займа;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пени в размере 0,1% за каждый день просрочки по возврату основного долга и/или процентов, предоставлению отчетности о достижении целевых показателей эффективности </a:t>
            </a:r>
          </a:p>
          <a:p>
            <a:pPr marL="84138" indent="277813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0"/>
          <p:cNvSpPr txBox="1">
            <a:spLocks noGrp="1"/>
          </p:cNvSpPr>
          <p:nvPr>
            <p:ph type="title"/>
          </p:nvPr>
        </p:nvSpPr>
        <p:spPr>
          <a:xfrm>
            <a:off x="457201" y="304803"/>
            <a:ext cx="99482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73025" algn="just">
              <a:lnSpc>
                <a:spcPct val="100000"/>
              </a:lnSpc>
              <a:spcBef>
                <a:spcPts val="100"/>
              </a:spcBef>
            </a:pPr>
            <a:r>
              <a:rPr lang="en-US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spc="-75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ОТРАСЛЕВЫЕ НАПРАВЛЕНИЯ, ФИНАНСИРУЕМЫЕ АУ «РФРП ВО» </a:t>
            </a:r>
            <a:endParaRPr b="1" spc="-19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110"/>
          <p:cNvSpPr txBox="1">
            <a:spLocks/>
          </p:cNvSpPr>
          <p:nvPr/>
        </p:nvSpPr>
        <p:spPr>
          <a:xfrm>
            <a:off x="590555" y="838200"/>
            <a:ext cx="9982200" cy="456535"/>
          </a:xfrm>
          <a:prstGeom prst="rect">
            <a:avLst/>
          </a:prstGeom>
          <a:ln>
            <a:solidFill>
              <a:schemeClr val="bg1">
                <a:alpha val="51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85725">
              <a:spcBef>
                <a:spcPts val="100"/>
              </a:spcBef>
            </a:pP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С «Обрабатывающие производства»</a:t>
            </a:r>
          </a:p>
          <a:p>
            <a:pPr marL="85725">
              <a:spcBef>
                <a:spcPts val="100"/>
              </a:spcBef>
            </a:pPr>
            <a:r>
              <a:rPr lang="ru-RU" sz="1400" b="1" spc="-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 ОКВЭД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97770"/>
              </p:ext>
            </p:extLst>
          </p:nvPr>
        </p:nvGraphicFramePr>
        <p:xfrm>
          <a:off x="590555" y="1447800"/>
          <a:ext cx="9982200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Производство пищевых продуктов в части промышленных биотехнологий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Производство металлургическое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текстильных изделий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готовых металлических изделий, кроме машин и оборудования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одежды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компьютеров, электронных и оптических изделий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кожи и изделий из кожи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электрического оборудования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машин и оборудования, не включенных в другие группировки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бумаги и бумажных изделий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автотранспортных средств, прицепов и полуприцепов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химических веществ и химических продуктов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прочих транспортных средств и оборудования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лекарственных средств и материалов, применяемых в медицинских целях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мебели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резиновых и пластмассовых изделий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прочих готовых изделий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прочей неметаллической минеральной продукции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Ремонт и монтаж машин и оборудования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26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0"/>
          <p:cNvSpPr txBox="1">
            <a:spLocks noGrp="1"/>
          </p:cNvSpPr>
          <p:nvPr>
            <p:ph type="title"/>
          </p:nvPr>
        </p:nvSpPr>
        <p:spPr>
          <a:xfrm>
            <a:off x="457201" y="304803"/>
            <a:ext cx="99482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73025" algn="just">
              <a:lnSpc>
                <a:spcPct val="100000"/>
              </a:lnSpc>
              <a:spcBef>
                <a:spcPts val="100"/>
              </a:spcBef>
            </a:pPr>
            <a:r>
              <a:rPr lang="en-US" b="1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spc="-75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ОТРАСЛЕВЫЕ НАПРАВЛЕНИЯ,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ФИНАНСИРУЕМЫЕ АУ «РФРП ВО»</a:t>
            </a:r>
            <a:endParaRPr b="1" spc="-195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07470"/>
              </p:ext>
            </p:extLst>
          </p:nvPr>
        </p:nvGraphicFramePr>
        <p:xfrm>
          <a:off x="590550" y="914400"/>
          <a:ext cx="9982200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РАЗДЕЛ С 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«Обрабатывающие производства»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РАЗДЕЛ B </a:t>
                      </a: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«Добыча полезных ископаемых»</a:t>
                      </a: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РАЗДЕЛ D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«Обеспечение электрической энергией, газом и паром; кондиционирование воздуха»</a:t>
                      </a: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РАЗДЕЛ E </a:t>
                      </a:r>
                    </a:p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«Водоснабжение; водоотведение, организация сбора и утилизации отходов, деятельность по ликвидации загрязнений»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Класс ОКВЭД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пищевых продуктов (за исключением промышленных биотехнологий)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напитков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табачных изделий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Деятельность полиграфическая и копирование носителей 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кокса и нефтепродуктов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24.46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Производство ядерного топлива 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47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125050" y="853644"/>
            <a:ext cx="1938020" cy="4191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  <a:tabLst>
                <a:tab pos="1586230" algn="l"/>
                <a:tab pos="1924050" algn="l"/>
              </a:tabLst>
            </a:pPr>
            <a:r>
              <a:rPr sz="1100" b="1" spc="-35" dirty="0">
                <a:solidFill>
                  <a:srgbClr val="162733"/>
                </a:solidFill>
                <a:latin typeface="Tahoma"/>
                <a:cs typeface="Tahoma"/>
              </a:rPr>
              <a:t>ЭКСПРЕСС-ОЦЕНКА	</a:t>
            </a:r>
            <a:r>
              <a:rPr sz="1100" b="1" u="sng" spc="-100" dirty="0">
                <a:solidFill>
                  <a:srgbClr val="162733"/>
                </a:solidFill>
                <a:uFill>
                  <a:solidFill>
                    <a:srgbClr val="092231"/>
                  </a:solidFill>
                </a:uFill>
                <a:latin typeface="Tahoma"/>
                <a:cs typeface="Tahoma"/>
              </a:rPr>
              <a:t> </a:t>
            </a:r>
            <a:r>
              <a:rPr sz="1100" b="1" u="sng" spc="-35" dirty="0">
                <a:solidFill>
                  <a:srgbClr val="162733"/>
                </a:solidFill>
                <a:uFill>
                  <a:solidFill>
                    <a:srgbClr val="092231"/>
                  </a:solidFill>
                </a:uFill>
                <a:latin typeface="Tahoma"/>
                <a:cs typeface="Tahoma"/>
              </a:rPr>
              <a:t>	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100" spc="-15" dirty="0">
                <a:solidFill>
                  <a:srgbClr val="DB0933"/>
                </a:solidFill>
                <a:latin typeface="Calibri"/>
                <a:cs typeface="Calibri"/>
              </a:rPr>
              <a:t>≤ </a:t>
            </a:r>
            <a:r>
              <a:rPr lang="ru-RU" sz="1100" spc="-15" dirty="0">
                <a:solidFill>
                  <a:srgbClr val="DB0933"/>
                </a:solidFill>
                <a:latin typeface="Calibri"/>
                <a:cs typeface="Calibri"/>
              </a:rPr>
              <a:t>2</a:t>
            </a:r>
            <a:r>
              <a:rPr sz="1100" spc="70" dirty="0">
                <a:solidFill>
                  <a:srgbClr val="DB0933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DB0933"/>
                </a:solidFill>
                <a:latin typeface="Calibri"/>
                <a:cs typeface="Calibri"/>
              </a:rPr>
              <a:t>дней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57131" y="882841"/>
            <a:ext cx="23749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23745" algn="l"/>
                <a:tab pos="2361565" algn="l"/>
              </a:tabLst>
            </a:pPr>
            <a:r>
              <a:rPr sz="1100" b="1" spc="-60" dirty="0">
                <a:solidFill>
                  <a:srgbClr val="162733"/>
                </a:solidFill>
                <a:latin typeface="Tahoma"/>
                <a:cs typeface="Tahoma"/>
              </a:rPr>
              <a:t>ПОДГОТОВКА</a:t>
            </a:r>
            <a:r>
              <a:rPr sz="1100" b="1" spc="-80" dirty="0">
                <a:solidFill>
                  <a:srgbClr val="162733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62733"/>
                </a:solidFill>
                <a:latin typeface="Tahoma"/>
                <a:cs typeface="Tahoma"/>
              </a:rPr>
              <a:t>КОМПЛЕКТА </a:t>
            </a:r>
            <a:r>
              <a:rPr sz="1100" b="1" dirty="0">
                <a:solidFill>
                  <a:srgbClr val="162733"/>
                </a:solidFill>
                <a:latin typeface="Tahoma"/>
                <a:cs typeface="Tahoma"/>
              </a:rPr>
              <a:t>	</a:t>
            </a:r>
            <a:r>
              <a:rPr sz="1100" b="1" u="sng" spc="-65" dirty="0">
                <a:solidFill>
                  <a:srgbClr val="162733"/>
                </a:solidFill>
                <a:uFill>
                  <a:solidFill>
                    <a:srgbClr val="092231"/>
                  </a:solidFill>
                </a:uFill>
                <a:latin typeface="Tahoma"/>
                <a:cs typeface="Tahoma"/>
              </a:rPr>
              <a:t> </a:t>
            </a:r>
            <a:r>
              <a:rPr sz="1100" b="1" u="sng" dirty="0">
                <a:solidFill>
                  <a:srgbClr val="162733"/>
                </a:solidFill>
                <a:uFill>
                  <a:solidFill>
                    <a:srgbClr val="092231"/>
                  </a:solidFill>
                </a:uFill>
                <a:latin typeface="Tahoma"/>
                <a:cs typeface="Tahoma"/>
              </a:rPr>
              <a:t>	</a:t>
            </a:r>
            <a:r>
              <a:rPr sz="1100" b="1" dirty="0">
                <a:solidFill>
                  <a:srgbClr val="162733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62733"/>
                </a:solidFill>
                <a:latin typeface="Tahoma"/>
                <a:cs typeface="Tahoma"/>
              </a:rPr>
              <a:t>ДОКУМЕНТОВ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5725" y="3851020"/>
            <a:ext cx="14547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45" dirty="0">
                <a:solidFill>
                  <a:srgbClr val="162733"/>
                </a:solidFill>
                <a:latin typeface="Tahoma"/>
                <a:cs typeface="Tahoma"/>
              </a:rPr>
              <a:t>ЭКСПЕРТНЫЙ</a:t>
            </a:r>
            <a:r>
              <a:rPr sz="1100" b="1" spc="-100" dirty="0">
                <a:solidFill>
                  <a:srgbClr val="162733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62733"/>
                </a:solidFill>
                <a:latin typeface="Tahoma"/>
                <a:cs typeface="Tahoma"/>
              </a:rPr>
              <a:t>СОВЕТ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3861" y="4726589"/>
            <a:ext cx="88925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Отклонен</a:t>
            </a:r>
            <a:r>
              <a:rPr lang="ru-RU" sz="1000" spc="40" dirty="0">
                <a:solidFill>
                  <a:srgbClr val="9C9B9B"/>
                </a:solidFill>
                <a:latin typeface="Calibri"/>
                <a:cs typeface="Calibri"/>
              </a:rPr>
              <a:t>а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3353" y="3034568"/>
            <a:ext cx="1241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74394" algn="l"/>
                <a:tab pos="1227455" algn="l"/>
              </a:tabLst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Отправлен</a:t>
            </a:r>
            <a:r>
              <a:rPr lang="ru-RU" sz="1000" spc="50" dirty="0">
                <a:solidFill>
                  <a:srgbClr val="9C9B9B"/>
                </a:solidFill>
                <a:latin typeface="Calibri"/>
                <a:cs typeface="Calibri"/>
              </a:rPr>
              <a:t>а</a:t>
            </a: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 	</a:t>
            </a:r>
            <a:r>
              <a:rPr sz="1000" u="dash" spc="50" dirty="0">
                <a:solidFill>
                  <a:srgbClr val="9C9B9B"/>
                </a:solidFill>
                <a:uFill>
                  <a:solidFill>
                    <a:srgbClr val="9C9B9B"/>
                  </a:solidFill>
                </a:uFill>
                <a:latin typeface="Calibri"/>
                <a:cs typeface="Calibri"/>
              </a:rPr>
              <a:t>	</a:t>
            </a:r>
            <a:r>
              <a:rPr sz="100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на</a:t>
            </a:r>
            <a:r>
              <a:rPr sz="1000" spc="25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доработку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96425" y="853644"/>
            <a:ext cx="1755139" cy="118681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38430">
              <a:lnSpc>
                <a:spcPct val="100000"/>
              </a:lnSpc>
              <a:spcBef>
                <a:spcPts val="330"/>
              </a:spcBef>
            </a:pPr>
            <a:r>
              <a:rPr sz="1100" b="1" spc="-50" dirty="0">
                <a:solidFill>
                  <a:srgbClr val="162733"/>
                </a:solidFill>
                <a:latin typeface="Tahoma"/>
                <a:cs typeface="Tahoma"/>
              </a:rPr>
              <a:t>ВХОДНАЯ</a:t>
            </a:r>
            <a:r>
              <a:rPr sz="1100" b="1" spc="-125" dirty="0">
                <a:solidFill>
                  <a:srgbClr val="162733"/>
                </a:solidFill>
                <a:latin typeface="Tahoma"/>
                <a:cs typeface="Tahoma"/>
              </a:rPr>
              <a:t> </a:t>
            </a:r>
            <a:r>
              <a:rPr sz="1100" b="1" spc="-35" dirty="0">
                <a:solidFill>
                  <a:srgbClr val="162733"/>
                </a:solidFill>
                <a:latin typeface="Tahoma"/>
                <a:cs typeface="Tahoma"/>
              </a:rPr>
              <a:t>ЭКСПЕРТИЗА</a:t>
            </a:r>
            <a:endParaRPr sz="1100" dirty="0">
              <a:latin typeface="Tahoma"/>
              <a:cs typeface="Tahoma"/>
            </a:endParaRPr>
          </a:p>
          <a:p>
            <a:pPr marL="138430">
              <a:lnSpc>
                <a:spcPct val="100000"/>
              </a:lnSpc>
              <a:spcBef>
                <a:spcPts val="229"/>
              </a:spcBef>
            </a:pPr>
            <a:r>
              <a:rPr sz="1100" spc="-15" dirty="0">
                <a:solidFill>
                  <a:srgbClr val="DB0933"/>
                </a:solidFill>
                <a:latin typeface="Calibri"/>
                <a:cs typeface="Calibri"/>
              </a:rPr>
              <a:t>≤ </a:t>
            </a:r>
            <a:r>
              <a:rPr sz="1100" spc="100" dirty="0">
                <a:solidFill>
                  <a:srgbClr val="DB0933"/>
                </a:solidFill>
                <a:latin typeface="Calibri"/>
                <a:cs typeface="Calibri"/>
              </a:rPr>
              <a:t>5</a:t>
            </a:r>
            <a:r>
              <a:rPr sz="1100" spc="65" dirty="0">
                <a:solidFill>
                  <a:srgbClr val="DB0933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DB0933"/>
                </a:solidFill>
                <a:latin typeface="Calibri"/>
                <a:cs typeface="Calibri"/>
              </a:rPr>
              <a:t>дней</a:t>
            </a:r>
            <a:endParaRPr sz="1100" dirty="0">
              <a:latin typeface="Calibri"/>
              <a:cs typeface="Calibri"/>
            </a:endParaRPr>
          </a:p>
          <a:p>
            <a:pPr marL="138430" marR="268605">
              <a:lnSpc>
                <a:spcPct val="100000"/>
              </a:lnSpc>
            </a:pPr>
            <a:r>
              <a:rPr sz="1100" spc="25" dirty="0">
                <a:solidFill>
                  <a:srgbClr val="DB0933"/>
                </a:solidFill>
                <a:latin typeface="Calibri"/>
                <a:cs typeface="Calibri"/>
              </a:rPr>
              <a:t>+ </a:t>
            </a:r>
            <a:r>
              <a:rPr sz="1100" spc="100" dirty="0">
                <a:solidFill>
                  <a:srgbClr val="DB0933"/>
                </a:solidFill>
                <a:latin typeface="Calibri"/>
                <a:cs typeface="Calibri"/>
              </a:rPr>
              <a:t>2 </a:t>
            </a:r>
            <a:r>
              <a:rPr sz="1100" spc="60" dirty="0">
                <a:solidFill>
                  <a:srgbClr val="DB0933"/>
                </a:solidFill>
                <a:latin typeface="Calibri"/>
                <a:cs typeface="Calibri"/>
              </a:rPr>
              <a:t>дня </a:t>
            </a:r>
            <a:r>
              <a:rPr sz="1100" spc="55" dirty="0">
                <a:solidFill>
                  <a:srgbClr val="DB0933"/>
                </a:solidFill>
                <a:latin typeface="Calibri"/>
                <a:cs typeface="Calibri"/>
              </a:rPr>
              <a:t>на </a:t>
            </a:r>
            <a:r>
              <a:rPr sz="1100" spc="60" dirty="0">
                <a:solidFill>
                  <a:srgbClr val="DB0933"/>
                </a:solidFill>
                <a:latin typeface="Calibri"/>
                <a:cs typeface="Calibri"/>
              </a:rPr>
              <a:t>акцепт</a:t>
            </a:r>
            <a:r>
              <a:rPr sz="1100" spc="-175" dirty="0">
                <a:solidFill>
                  <a:srgbClr val="DB0933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solidFill>
                  <a:srgbClr val="DB0933"/>
                </a:solidFill>
                <a:latin typeface="Calibri"/>
                <a:cs typeface="Calibri"/>
              </a:rPr>
              <a:t>по  </a:t>
            </a:r>
            <a:r>
              <a:rPr sz="1100" spc="25" dirty="0">
                <a:solidFill>
                  <a:srgbClr val="DB0933"/>
                </a:solidFill>
                <a:latin typeface="Calibri"/>
                <a:cs typeface="Calibri"/>
              </a:rPr>
              <a:t>доп.</a:t>
            </a:r>
            <a:r>
              <a:rPr sz="1100" spc="20" dirty="0">
                <a:solidFill>
                  <a:srgbClr val="DB0933"/>
                </a:solidFill>
                <a:latin typeface="Calibri"/>
                <a:cs typeface="Calibri"/>
              </a:rPr>
              <a:t> </a:t>
            </a:r>
            <a:r>
              <a:rPr sz="1100" spc="40" dirty="0">
                <a:solidFill>
                  <a:srgbClr val="DB0933"/>
                </a:solidFill>
                <a:latin typeface="Calibri"/>
                <a:cs typeface="Calibri"/>
              </a:rPr>
              <a:t>документам</a:t>
            </a:r>
            <a:endParaRPr sz="1100" dirty="0">
              <a:latin typeface="Calibri"/>
              <a:cs typeface="Calibri"/>
            </a:endParaRPr>
          </a:p>
          <a:p>
            <a:pPr marL="12700" marR="119380">
              <a:lnSpc>
                <a:spcPct val="100000"/>
              </a:lnSpc>
              <a:spcBef>
                <a:spcPts val="1000"/>
              </a:spcBef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Отправлен</a:t>
            </a:r>
            <a:r>
              <a:rPr lang="ru-RU" sz="1000" spc="50" dirty="0">
                <a:solidFill>
                  <a:srgbClr val="9C9B9B"/>
                </a:solidFill>
                <a:latin typeface="Calibri"/>
                <a:cs typeface="Calibri"/>
              </a:rPr>
              <a:t>а</a:t>
            </a: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 на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доработку  </a:t>
            </a: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после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входной</a:t>
            </a:r>
            <a:r>
              <a:rPr sz="1000" spc="-4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9C9B9B"/>
                </a:solidFill>
                <a:latin typeface="Calibri"/>
                <a:cs typeface="Calibri"/>
              </a:rPr>
              <a:t>экспертизы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96425" y="2237551"/>
            <a:ext cx="2067560" cy="5676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ru-RU" sz="1000" spc="50" dirty="0">
                <a:solidFill>
                  <a:srgbClr val="9C9B9B"/>
                </a:solidFill>
                <a:latin typeface="Calibri"/>
                <a:cs typeface="Calibri"/>
              </a:rPr>
              <a:t>Прекращена </a:t>
            </a:r>
            <a:r>
              <a:rPr lang="ru-RU" sz="1000" spc="40" dirty="0">
                <a:solidFill>
                  <a:srgbClr val="9C9B9B"/>
                </a:solidFill>
                <a:latin typeface="Calibri"/>
                <a:cs typeface="Calibri"/>
              </a:rPr>
              <a:t>работа </a:t>
            </a:r>
            <a:r>
              <a:rPr sz="1000" spc="30" dirty="0">
                <a:solidFill>
                  <a:srgbClr val="9C9B9B"/>
                </a:solidFill>
                <a:latin typeface="Calibri"/>
                <a:cs typeface="Calibri"/>
              </a:rPr>
              <a:t>п</a:t>
            </a:r>
            <a:r>
              <a:rPr lang="ru-RU" sz="1000" spc="30" dirty="0">
                <a:solidFill>
                  <a:srgbClr val="9C9B9B"/>
                </a:solidFill>
                <a:latin typeface="Calibri"/>
                <a:cs typeface="Calibri"/>
              </a:rPr>
              <a:t>о </a:t>
            </a:r>
            <a:r>
              <a:rPr lang="ru-RU" sz="1000" spc="-25" dirty="0">
                <a:solidFill>
                  <a:srgbClr val="9C9B9B"/>
                </a:solidFill>
                <a:latin typeface="Calibri"/>
                <a:cs typeface="Calibri"/>
              </a:rPr>
              <a:t>заявке</a:t>
            </a:r>
            <a:endParaRPr sz="1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85"/>
              </a:spcBef>
            </a:pPr>
            <a:r>
              <a:rPr sz="800" spc="55" dirty="0">
                <a:solidFill>
                  <a:srgbClr val="9C9B9B"/>
                </a:solidFill>
                <a:latin typeface="Calibri"/>
                <a:cs typeface="Calibri"/>
              </a:rPr>
              <a:t>в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течение </a:t>
            </a:r>
            <a:r>
              <a:rPr lang="ru-RU" sz="800" spc="35" dirty="0">
                <a:solidFill>
                  <a:srgbClr val="9C9B9B"/>
                </a:solidFill>
                <a:latin typeface="Calibri"/>
                <a:cs typeface="Calibri"/>
              </a:rPr>
              <a:t>1</a:t>
            </a:r>
            <a:r>
              <a:rPr sz="800" spc="7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15" dirty="0">
                <a:solidFill>
                  <a:srgbClr val="9C9B9B"/>
                </a:solidFill>
                <a:latin typeface="Calibri"/>
                <a:cs typeface="Calibri"/>
              </a:rPr>
              <a:t>мес.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устранены</a:t>
            </a:r>
            <a:r>
              <a:rPr sz="800" spc="-10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недостатки, 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предоставлены</a:t>
            </a:r>
            <a:r>
              <a:rPr sz="800" spc="5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9C9B9B"/>
                </a:solidFill>
                <a:latin typeface="Calibri"/>
                <a:cs typeface="Calibri"/>
              </a:rPr>
              <a:t>документы,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актуализирована</a:t>
            </a:r>
            <a:r>
              <a:rPr sz="80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информация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2694" y="911363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09">
                <a:moveTo>
                  <a:pt x="245186" y="212331"/>
                </a:moveTo>
                <a:lnTo>
                  <a:pt x="245186" y="70777"/>
                </a:lnTo>
                <a:lnTo>
                  <a:pt x="122605" y="0"/>
                </a:lnTo>
                <a:lnTo>
                  <a:pt x="0" y="70777"/>
                </a:lnTo>
                <a:lnTo>
                  <a:pt x="0" y="212331"/>
                </a:lnTo>
                <a:lnTo>
                  <a:pt x="122605" y="283108"/>
                </a:lnTo>
                <a:lnTo>
                  <a:pt x="245186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77546" y="857605"/>
            <a:ext cx="414527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57222" y="939674"/>
            <a:ext cx="196138" cy="226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3735278" y="3814720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10">
                <a:moveTo>
                  <a:pt x="245173" y="212331"/>
                </a:moveTo>
                <a:lnTo>
                  <a:pt x="245173" y="70777"/>
                </a:lnTo>
                <a:lnTo>
                  <a:pt x="122593" y="0"/>
                </a:lnTo>
                <a:lnTo>
                  <a:pt x="0" y="70777"/>
                </a:lnTo>
                <a:lnTo>
                  <a:pt x="0" y="212331"/>
                </a:lnTo>
                <a:lnTo>
                  <a:pt x="122593" y="283108"/>
                </a:lnTo>
                <a:lnTo>
                  <a:pt x="245173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3678530" y="3762349"/>
            <a:ext cx="417575" cy="4450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3759805" y="3843032"/>
            <a:ext cx="196138" cy="2264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3794478" y="3845017"/>
            <a:ext cx="112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092231"/>
                </a:solidFill>
                <a:latin typeface="Tahoma"/>
                <a:cs typeface="Tahoma"/>
              </a:rPr>
              <a:t>6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83003" y="3814720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10">
                <a:moveTo>
                  <a:pt x="245186" y="212331"/>
                </a:moveTo>
                <a:lnTo>
                  <a:pt x="245186" y="70777"/>
                </a:lnTo>
                <a:lnTo>
                  <a:pt x="122593" y="0"/>
                </a:lnTo>
                <a:lnTo>
                  <a:pt x="0" y="70777"/>
                </a:lnTo>
                <a:lnTo>
                  <a:pt x="0" y="212331"/>
                </a:lnTo>
                <a:lnTo>
                  <a:pt x="122593" y="283108"/>
                </a:lnTo>
                <a:lnTo>
                  <a:pt x="245186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327242" y="3762349"/>
            <a:ext cx="414527" cy="4450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407532" y="3843032"/>
            <a:ext cx="196138" cy="2264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6442185" y="3880556"/>
            <a:ext cx="10179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3535" algn="l"/>
              </a:tabLst>
            </a:pPr>
            <a:r>
              <a:rPr sz="1650" b="1" spc="-30" baseline="2525" dirty="0">
                <a:solidFill>
                  <a:srgbClr val="092231"/>
                </a:solidFill>
                <a:latin typeface="Tahoma"/>
                <a:cs typeface="Tahoma"/>
              </a:rPr>
              <a:t>7	</a:t>
            </a:r>
            <a:r>
              <a:rPr sz="1100" b="1" spc="-50" dirty="0">
                <a:solidFill>
                  <a:srgbClr val="162733"/>
                </a:solidFill>
                <a:latin typeface="Tahoma"/>
                <a:cs typeface="Tahoma"/>
              </a:rPr>
              <a:t>ОДОБРЕН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134910" y="3814720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10">
                <a:moveTo>
                  <a:pt x="245173" y="212331"/>
                </a:moveTo>
                <a:lnTo>
                  <a:pt x="245173" y="70777"/>
                </a:lnTo>
                <a:lnTo>
                  <a:pt x="122593" y="0"/>
                </a:lnTo>
                <a:lnTo>
                  <a:pt x="0" y="70777"/>
                </a:lnTo>
                <a:lnTo>
                  <a:pt x="0" y="212331"/>
                </a:lnTo>
                <a:lnTo>
                  <a:pt x="122593" y="283108"/>
                </a:lnTo>
                <a:lnTo>
                  <a:pt x="245173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8079842" y="3762349"/>
            <a:ext cx="414527" cy="4450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8159437" y="3843032"/>
            <a:ext cx="196126" cy="226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8203734" y="3845017"/>
            <a:ext cx="112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092231"/>
                </a:solidFill>
                <a:latin typeface="Tahoma"/>
                <a:cs typeface="Tahoma"/>
              </a:rPr>
              <a:t>8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65103" y="911363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4" h="283209">
                <a:moveTo>
                  <a:pt x="245186" y="212331"/>
                </a:moveTo>
                <a:lnTo>
                  <a:pt x="245186" y="70777"/>
                </a:lnTo>
                <a:lnTo>
                  <a:pt x="122605" y="0"/>
                </a:lnTo>
                <a:lnTo>
                  <a:pt x="0" y="70777"/>
                </a:lnTo>
                <a:lnTo>
                  <a:pt x="0" y="212331"/>
                </a:lnTo>
                <a:lnTo>
                  <a:pt x="122605" y="283108"/>
                </a:lnTo>
                <a:lnTo>
                  <a:pt x="245186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2709266" y="857605"/>
            <a:ext cx="414527" cy="4480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2789632" y="939674"/>
            <a:ext cx="196138" cy="226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2835746" y="941666"/>
            <a:ext cx="112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092231"/>
                </a:solidFill>
                <a:latin typeface="Tahoma"/>
                <a:cs typeface="Tahoma"/>
              </a:rPr>
              <a:t>2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261336" y="911363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09">
                <a:moveTo>
                  <a:pt x="245173" y="212331"/>
                </a:moveTo>
                <a:lnTo>
                  <a:pt x="245173" y="70777"/>
                </a:lnTo>
                <a:lnTo>
                  <a:pt x="122593" y="0"/>
                </a:lnTo>
                <a:lnTo>
                  <a:pt x="0" y="70777"/>
                </a:lnTo>
                <a:lnTo>
                  <a:pt x="0" y="212331"/>
                </a:lnTo>
                <a:lnTo>
                  <a:pt x="122593" y="283108"/>
                </a:lnTo>
                <a:lnTo>
                  <a:pt x="245173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5205577" y="857605"/>
            <a:ext cx="414527" cy="4480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5285864" y="939674"/>
            <a:ext cx="196126" cy="226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5329951" y="941666"/>
            <a:ext cx="112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092231"/>
                </a:solidFill>
                <a:latin typeface="Tahoma"/>
                <a:cs typeface="Tahoma"/>
              </a:rPr>
              <a:t>3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240726" y="911363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09">
                <a:moveTo>
                  <a:pt x="245173" y="212331"/>
                </a:moveTo>
                <a:lnTo>
                  <a:pt x="245173" y="70777"/>
                </a:lnTo>
                <a:lnTo>
                  <a:pt x="122593" y="0"/>
                </a:lnTo>
                <a:lnTo>
                  <a:pt x="0" y="70777"/>
                </a:lnTo>
                <a:lnTo>
                  <a:pt x="0" y="212331"/>
                </a:lnTo>
                <a:lnTo>
                  <a:pt x="122593" y="283108"/>
                </a:lnTo>
                <a:lnTo>
                  <a:pt x="245173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8183474" y="857605"/>
            <a:ext cx="417575" cy="4480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8265253" y="939674"/>
            <a:ext cx="196126" cy="2264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 txBox="1"/>
          <p:nvPr/>
        </p:nvSpPr>
        <p:spPr>
          <a:xfrm>
            <a:off x="8311708" y="941666"/>
            <a:ext cx="112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092231"/>
                </a:solidFill>
                <a:latin typeface="Tahoma"/>
                <a:cs typeface="Tahoma"/>
              </a:rPr>
              <a:t>4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7563" y="949210"/>
            <a:ext cx="14801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420" algn="l"/>
              </a:tabLst>
            </a:pPr>
            <a:r>
              <a:rPr sz="1650" b="1" spc="-30" baseline="2525" dirty="0">
                <a:solidFill>
                  <a:srgbClr val="092231"/>
                </a:solidFill>
                <a:latin typeface="Tahoma"/>
                <a:cs typeface="Tahoma"/>
              </a:rPr>
              <a:t>1	</a:t>
            </a:r>
            <a:r>
              <a:rPr sz="1100" b="1" spc="-65" dirty="0">
                <a:solidFill>
                  <a:srgbClr val="D50F28"/>
                </a:solidFill>
                <a:latin typeface="Tahoma"/>
                <a:cs typeface="Tahoma"/>
              </a:rPr>
              <a:t>ПОДАЧА</a:t>
            </a:r>
            <a:r>
              <a:rPr sz="1100" b="1" spc="-110" dirty="0">
                <a:solidFill>
                  <a:srgbClr val="D50F28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D50F28"/>
                </a:solidFill>
                <a:latin typeface="Tahoma"/>
                <a:cs typeface="Tahoma"/>
              </a:rPr>
              <a:t>ЗАЯВКИ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06943" y="4199811"/>
            <a:ext cx="1607820" cy="608330"/>
          </a:xfrm>
          <a:custGeom>
            <a:avLst/>
            <a:gdLst/>
            <a:ahLst/>
            <a:cxnLst/>
            <a:rect l="l" t="t" r="r" b="b"/>
            <a:pathLst>
              <a:path w="1607820" h="608329">
                <a:moveTo>
                  <a:pt x="0" y="0"/>
                </a:moveTo>
                <a:lnTo>
                  <a:pt x="1325" y="39965"/>
                </a:lnTo>
                <a:lnTo>
                  <a:pt x="5302" y="79240"/>
                </a:lnTo>
                <a:lnTo>
                  <a:pt x="11926" y="117744"/>
                </a:lnTo>
                <a:lnTo>
                  <a:pt x="21196" y="155398"/>
                </a:lnTo>
                <a:lnTo>
                  <a:pt x="33109" y="192121"/>
                </a:lnTo>
                <a:lnTo>
                  <a:pt x="47664" y="227834"/>
                </a:lnTo>
                <a:lnTo>
                  <a:pt x="64859" y="262456"/>
                </a:lnTo>
                <a:lnTo>
                  <a:pt x="84690" y="295906"/>
                </a:lnTo>
                <a:lnTo>
                  <a:pt x="107156" y="328106"/>
                </a:lnTo>
                <a:lnTo>
                  <a:pt x="132254" y="358975"/>
                </a:lnTo>
                <a:lnTo>
                  <a:pt x="159983" y="388432"/>
                </a:lnTo>
                <a:lnTo>
                  <a:pt x="190340" y="416399"/>
                </a:lnTo>
                <a:lnTo>
                  <a:pt x="223323" y="442794"/>
                </a:lnTo>
                <a:lnTo>
                  <a:pt x="258929" y="467537"/>
                </a:lnTo>
                <a:lnTo>
                  <a:pt x="297157" y="490549"/>
                </a:lnTo>
                <a:lnTo>
                  <a:pt x="338004" y="511750"/>
                </a:lnTo>
                <a:lnTo>
                  <a:pt x="381468" y="531059"/>
                </a:lnTo>
                <a:lnTo>
                  <a:pt x="427546" y="548396"/>
                </a:lnTo>
                <a:lnTo>
                  <a:pt x="476238" y="563682"/>
                </a:lnTo>
                <a:lnTo>
                  <a:pt x="527539" y="576835"/>
                </a:lnTo>
                <a:lnTo>
                  <a:pt x="581449" y="587777"/>
                </a:lnTo>
                <a:lnTo>
                  <a:pt x="637965" y="596426"/>
                </a:lnTo>
                <a:lnTo>
                  <a:pt x="697084" y="602704"/>
                </a:lnTo>
                <a:lnTo>
                  <a:pt x="758805" y="606529"/>
                </a:lnTo>
                <a:lnTo>
                  <a:pt x="823125" y="607822"/>
                </a:lnTo>
                <a:lnTo>
                  <a:pt x="1607553" y="607822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8531528" y="3766379"/>
            <a:ext cx="2009139" cy="56041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100" b="1" spc="-55" dirty="0">
                <a:solidFill>
                  <a:srgbClr val="162733"/>
                </a:solidFill>
                <a:latin typeface="Tahoma"/>
                <a:cs typeface="Tahoma"/>
              </a:rPr>
              <a:t>ПОДПИСАН ДОГОВОР</a:t>
            </a:r>
            <a:r>
              <a:rPr sz="1100" b="1" spc="-100" dirty="0">
                <a:solidFill>
                  <a:srgbClr val="162733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62733"/>
                </a:solidFill>
                <a:latin typeface="Tahoma"/>
                <a:cs typeface="Tahoma"/>
              </a:rPr>
              <a:t>ЗАЙМА</a:t>
            </a:r>
            <a:endParaRPr sz="1100" dirty="0">
              <a:latin typeface="Tahoma"/>
              <a:cs typeface="Tahoma"/>
            </a:endParaRPr>
          </a:p>
          <a:p>
            <a:pPr marL="12700" marR="82550">
              <a:lnSpc>
                <a:spcPct val="100000"/>
              </a:lnSpc>
              <a:spcBef>
                <a:spcPts val="114"/>
              </a:spcBef>
            </a:pPr>
            <a:r>
              <a:rPr lang="ru-RU" sz="1100" dirty="0">
                <a:solidFill>
                  <a:srgbClr val="DB0933"/>
                </a:solidFill>
                <a:latin typeface="Calibri"/>
                <a:cs typeface="Calibri"/>
              </a:rPr>
              <a:t>2 </a:t>
            </a:r>
            <a:r>
              <a:rPr sz="1100" dirty="0" err="1">
                <a:solidFill>
                  <a:srgbClr val="DB0933"/>
                </a:solidFill>
                <a:latin typeface="Calibri"/>
                <a:cs typeface="Calibri"/>
              </a:rPr>
              <a:t>мес</a:t>
            </a:r>
            <a:r>
              <a:rPr sz="1100" dirty="0">
                <a:solidFill>
                  <a:srgbClr val="DB0933"/>
                </a:solidFill>
                <a:latin typeface="Calibri"/>
                <a:cs typeface="Calibri"/>
              </a:rPr>
              <a:t>. </a:t>
            </a:r>
            <a:r>
              <a:rPr sz="1100" spc="110" dirty="0">
                <a:solidFill>
                  <a:srgbClr val="DB0933"/>
                </a:solidFill>
                <a:latin typeface="Calibri"/>
                <a:cs typeface="Calibri"/>
              </a:rPr>
              <a:t>с </a:t>
            </a:r>
            <a:r>
              <a:rPr sz="1100" spc="5" dirty="0">
                <a:solidFill>
                  <a:srgbClr val="DB0933"/>
                </a:solidFill>
                <a:latin typeface="Calibri"/>
                <a:cs typeface="Calibri"/>
              </a:rPr>
              <a:t>момента </a:t>
            </a:r>
            <a:r>
              <a:rPr sz="1100" spc="20" dirty="0" err="1">
                <a:solidFill>
                  <a:srgbClr val="DB0933"/>
                </a:solidFill>
                <a:latin typeface="Calibri"/>
                <a:cs typeface="Calibri"/>
              </a:rPr>
              <a:t>решения</a:t>
            </a:r>
            <a:r>
              <a:rPr sz="1100" spc="20" dirty="0">
                <a:solidFill>
                  <a:srgbClr val="DB0933"/>
                </a:solidFill>
                <a:latin typeface="Calibri"/>
                <a:cs typeface="Calibri"/>
              </a:rPr>
              <a:t> </a:t>
            </a:r>
            <a:r>
              <a:rPr sz="1100" spc="95" dirty="0">
                <a:solidFill>
                  <a:srgbClr val="DB0933"/>
                </a:solidFill>
                <a:latin typeface="Calibri"/>
                <a:cs typeface="Calibri"/>
              </a:rPr>
              <a:t>ЭС</a:t>
            </a:r>
            <a:endParaRPr lang="ru-RU" sz="1100" spc="95" dirty="0">
              <a:solidFill>
                <a:srgbClr val="DB0933"/>
              </a:solidFill>
              <a:latin typeface="Calibri"/>
              <a:cs typeface="Calibri"/>
            </a:endParaRPr>
          </a:p>
          <a:p>
            <a:pPr marL="12700" marR="82550">
              <a:lnSpc>
                <a:spcPct val="100000"/>
              </a:lnSpc>
              <a:spcBef>
                <a:spcPts val="114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30803" y="1699511"/>
            <a:ext cx="165763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Отправлен</a:t>
            </a:r>
            <a:r>
              <a:rPr lang="ru-RU" sz="1000" spc="50" dirty="0">
                <a:solidFill>
                  <a:srgbClr val="9C9B9B"/>
                </a:solidFill>
                <a:latin typeface="Calibri"/>
                <a:cs typeface="Calibri"/>
              </a:rPr>
              <a:t>а</a:t>
            </a: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 на</a:t>
            </a:r>
            <a:r>
              <a:rPr sz="1000" spc="-5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доработку  </a:t>
            </a: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после</a:t>
            </a:r>
            <a:r>
              <a:rPr sz="1000" spc="2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9C9B9B"/>
                </a:solidFill>
                <a:latin typeface="Calibri"/>
                <a:cs typeface="Calibri"/>
              </a:rPr>
              <a:t>экспресс-оценки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43290" y="4628639"/>
            <a:ext cx="1596060" cy="58356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75895">
              <a:lnSpc>
                <a:spcPct val="103099"/>
              </a:lnSpc>
              <a:spcBef>
                <a:spcPts val="60"/>
              </a:spcBef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Приостановлена 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работа </a:t>
            </a:r>
            <a:r>
              <a:rPr sz="1000" spc="30" dirty="0">
                <a:solidFill>
                  <a:srgbClr val="9C9B9B"/>
                </a:solidFill>
                <a:latin typeface="Calibri"/>
                <a:cs typeface="Calibri"/>
              </a:rPr>
              <a:t>по </a:t>
            </a:r>
            <a:r>
              <a:rPr lang="ru-RU" sz="1000" spc="45" dirty="0">
                <a:solidFill>
                  <a:srgbClr val="9C9B9B"/>
                </a:solidFill>
                <a:latin typeface="Calibri"/>
                <a:cs typeface="Calibri"/>
              </a:rPr>
              <a:t>заявке</a:t>
            </a:r>
          </a:p>
          <a:p>
            <a:pPr marL="12700" marR="175895">
              <a:lnSpc>
                <a:spcPct val="103099"/>
              </a:lnSpc>
              <a:spcBef>
                <a:spcPts val="60"/>
              </a:spcBef>
            </a:pPr>
            <a:r>
              <a:rPr sz="800" spc="50" dirty="0">
                <a:solidFill>
                  <a:srgbClr val="9C9B9B"/>
                </a:solidFill>
                <a:latin typeface="Calibri"/>
                <a:cs typeface="Calibri"/>
              </a:rPr>
              <a:t>если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заключен</a:t>
            </a:r>
            <a:r>
              <a:rPr sz="800" spc="-8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договор</a:t>
            </a:r>
            <a:endParaRPr sz="800" dirty="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</a:pP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займа </a:t>
            </a:r>
            <a:r>
              <a:rPr sz="800" spc="55" dirty="0">
                <a:solidFill>
                  <a:srgbClr val="9C9B9B"/>
                </a:solidFill>
                <a:latin typeface="Calibri"/>
                <a:cs typeface="Calibri"/>
              </a:rPr>
              <a:t>в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установленные</a:t>
            </a:r>
            <a:r>
              <a:rPr sz="800" spc="-8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сроки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56813" y="3034408"/>
            <a:ext cx="2523029" cy="593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6271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Приостановлена  </a:t>
            </a:r>
            <a:r>
              <a:rPr lang="ru-RU" sz="1000" spc="50" dirty="0">
                <a:solidFill>
                  <a:srgbClr val="9C9B9B"/>
                </a:solidFill>
                <a:latin typeface="Calibri"/>
                <a:cs typeface="Calibri"/>
              </a:rPr>
              <a:t>р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абота </a:t>
            </a:r>
            <a:r>
              <a:rPr sz="1000" spc="30" dirty="0">
                <a:solidFill>
                  <a:srgbClr val="9C9B9B"/>
                </a:solidFill>
                <a:latin typeface="Calibri"/>
                <a:cs typeface="Calibri"/>
              </a:rPr>
              <a:t>по</a:t>
            </a:r>
            <a:r>
              <a:rPr sz="1000" spc="-45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lang="ru-RU" sz="1000" spc="45" dirty="0">
                <a:solidFill>
                  <a:srgbClr val="9C9B9B"/>
                </a:solidFill>
                <a:latin typeface="Calibri"/>
                <a:cs typeface="Calibri"/>
              </a:rPr>
              <a:t>заявке</a:t>
            </a:r>
            <a:endParaRPr sz="1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45"/>
              </a:spcBef>
            </a:pP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предоставлена </a:t>
            </a:r>
            <a:r>
              <a:rPr sz="800" spc="15" dirty="0">
                <a:solidFill>
                  <a:srgbClr val="9C9B9B"/>
                </a:solidFill>
                <a:latin typeface="Calibri"/>
                <a:cs typeface="Calibri"/>
              </a:rPr>
              <a:t>доп.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информация,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устранены 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выявленные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недостатки </a:t>
            </a:r>
            <a:r>
              <a:rPr sz="800" spc="55" dirty="0">
                <a:solidFill>
                  <a:srgbClr val="9C9B9B"/>
                </a:solidFill>
                <a:latin typeface="Calibri"/>
                <a:cs typeface="Calibri"/>
              </a:rPr>
              <a:t>в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определенные </a:t>
            </a:r>
            <a:r>
              <a:rPr sz="800" spc="90" dirty="0">
                <a:solidFill>
                  <a:srgbClr val="9C9B9B"/>
                </a:solidFill>
                <a:latin typeface="Calibri"/>
                <a:cs typeface="Calibri"/>
              </a:rPr>
              <a:t>ЭС</a:t>
            </a:r>
            <a:r>
              <a:rPr sz="800" spc="-7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сроки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346556" y="3120260"/>
            <a:ext cx="181000" cy="181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3767366" y="3120260"/>
            <a:ext cx="181000" cy="181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3823943" y="3386252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67843" y="33921"/>
                </a:moveTo>
                <a:lnTo>
                  <a:pt x="33921" y="0"/>
                </a:lnTo>
                <a:lnTo>
                  <a:pt x="0" y="33921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516092" y="3515976"/>
            <a:ext cx="97790" cy="48895"/>
          </a:xfrm>
          <a:custGeom>
            <a:avLst/>
            <a:gdLst/>
            <a:ahLst/>
            <a:cxnLst/>
            <a:rect l="l" t="t" r="r" b="b"/>
            <a:pathLst>
              <a:path w="97790" h="48895">
                <a:moveTo>
                  <a:pt x="0" y="0"/>
                </a:moveTo>
                <a:lnTo>
                  <a:pt x="48742" y="48742"/>
                </a:lnTo>
                <a:lnTo>
                  <a:pt x="97472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3477163" y="3907540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89">
                <a:moveTo>
                  <a:pt x="0" y="97472"/>
                </a:moveTo>
                <a:lnTo>
                  <a:pt x="48742" y="48729"/>
                </a:ln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3164602" y="3940218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23482" y="0"/>
                </a:moveTo>
                <a:lnTo>
                  <a:pt x="14342" y="1847"/>
                </a:lnTo>
                <a:lnTo>
                  <a:pt x="6878" y="6884"/>
                </a:lnTo>
                <a:lnTo>
                  <a:pt x="1845" y="14353"/>
                </a:lnTo>
                <a:lnTo>
                  <a:pt x="0" y="23494"/>
                </a:lnTo>
                <a:lnTo>
                  <a:pt x="1845" y="32641"/>
                </a:lnTo>
                <a:lnTo>
                  <a:pt x="6878" y="40109"/>
                </a:lnTo>
                <a:lnTo>
                  <a:pt x="14342" y="45144"/>
                </a:lnTo>
                <a:lnTo>
                  <a:pt x="23482" y="46989"/>
                </a:lnTo>
                <a:lnTo>
                  <a:pt x="32636" y="45144"/>
                </a:lnTo>
                <a:lnTo>
                  <a:pt x="40108" y="40109"/>
                </a:lnTo>
                <a:lnTo>
                  <a:pt x="45143" y="32641"/>
                </a:lnTo>
                <a:lnTo>
                  <a:pt x="46989" y="23494"/>
                </a:lnTo>
                <a:lnTo>
                  <a:pt x="45143" y="14353"/>
                </a:lnTo>
                <a:lnTo>
                  <a:pt x="40108" y="6884"/>
                </a:lnTo>
                <a:lnTo>
                  <a:pt x="32636" y="1847"/>
                </a:lnTo>
                <a:lnTo>
                  <a:pt x="23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3164602" y="3940218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46989" y="23494"/>
                </a:moveTo>
                <a:lnTo>
                  <a:pt x="45143" y="32641"/>
                </a:lnTo>
                <a:lnTo>
                  <a:pt x="40108" y="40109"/>
                </a:lnTo>
                <a:lnTo>
                  <a:pt x="32636" y="45144"/>
                </a:lnTo>
                <a:lnTo>
                  <a:pt x="23482" y="46989"/>
                </a:lnTo>
                <a:lnTo>
                  <a:pt x="14342" y="45144"/>
                </a:lnTo>
                <a:lnTo>
                  <a:pt x="6878" y="40109"/>
                </a:lnTo>
                <a:lnTo>
                  <a:pt x="1845" y="32641"/>
                </a:lnTo>
                <a:lnTo>
                  <a:pt x="0" y="23494"/>
                </a:lnTo>
                <a:lnTo>
                  <a:pt x="1845" y="14353"/>
                </a:lnTo>
                <a:lnTo>
                  <a:pt x="6878" y="6884"/>
                </a:lnTo>
                <a:lnTo>
                  <a:pt x="14342" y="1847"/>
                </a:lnTo>
                <a:lnTo>
                  <a:pt x="23482" y="0"/>
                </a:lnTo>
                <a:lnTo>
                  <a:pt x="32636" y="1847"/>
                </a:lnTo>
                <a:lnTo>
                  <a:pt x="40108" y="6884"/>
                </a:lnTo>
                <a:lnTo>
                  <a:pt x="45143" y="14353"/>
                </a:lnTo>
                <a:lnTo>
                  <a:pt x="46989" y="23494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5836469" y="3956272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33780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6125547" y="3907540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89">
                <a:moveTo>
                  <a:pt x="0" y="97472"/>
                </a:moveTo>
                <a:lnTo>
                  <a:pt x="48729" y="48729"/>
                </a:ln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5812974" y="3932777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23494" y="0"/>
                </a:moveTo>
                <a:lnTo>
                  <a:pt x="14348" y="1847"/>
                </a:lnTo>
                <a:lnTo>
                  <a:pt x="6880" y="6884"/>
                </a:lnTo>
                <a:lnTo>
                  <a:pt x="1845" y="14353"/>
                </a:lnTo>
                <a:lnTo>
                  <a:pt x="0" y="23494"/>
                </a:lnTo>
                <a:lnTo>
                  <a:pt x="1845" y="32641"/>
                </a:lnTo>
                <a:lnTo>
                  <a:pt x="6880" y="40109"/>
                </a:lnTo>
                <a:lnTo>
                  <a:pt x="14348" y="45144"/>
                </a:lnTo>
                <a:lnTo>
                  <a:pt x="23494" y="46989"/>
                </a:lnTo>
                <a:lnTo>
                  <a:pt x="32641" y="45144"/>
                </a:lnTo>
                <a:lnTo>
                  <a:pt x="40109" y="40109"/>
                </a:lnTo>
                <a:lnTo>
                  <a:pt x="45144" y="32641"/>
                </a:lnTo>
                <a:lnTo>
                  <a:pt x="46989" y="23494"/>
                </a:lnTo>
                <a:lnTo>
                  <a:pt x="45144" y="14353"/>
                </a:lnTo>
                <a:lnTo>
                  <a:pt x="40109" y="6884"/>
                </a:lnTo>
                <a:lnTo>
                  <a:pt x="32641" y="1847"/>
                </a:lnTo>
                <a:lnTo>
                  <a:pt x="234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5812974" y="3932777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46989" y="23494"/>
                </a:moveTo>
                <a:lnTo>
                  <a:pt x="45144" y="32641"/>
                </a:lnTo>
                <a:lnTo>
                  <a:pt x="40109" y="40109"/>
                </a:lnTo>
                <a:lnTo>
                  <a:pt x="32641" y="45144"/>
                </a:lnTo>
                <a:lnTo>
                  <a:pt x="23494" y="46989"/>
                </a:lnTo>
                <a:lnTo>
                  <a:pt x="14348" y="45144"/>
                </a:lnTo>
                <a:lnTo>
                  <a:pt x="6880" y="40109"/>
                </a:lnTo>
                <a:lnTo>
                  <a:pt x="1845" y="32641"/>
                </a:lnTo>
                <a:lnTo>
                  <a:pt x="0" y="23494"/>
                </a:lnTo>
                <a:lnTo>
                  <a:pt x="1845" y="14353"/>
                </a:lnTo>
                <a:lnTo>
                  <a:pt x="6880" y="6884"/>
                </a:lnTo>
                <a:lnTo>
                  <a:pt x="14348" y="1847"/>
                </a:lnTo>
                <a:lnTo>
                  <a:pt x="23494" y="0"/>
                </a:lnTo>
                <a:lnTo>
                  <a:pt x="32641" y="1847"/>
                </a:lnTo>
                <a:lnTo>
                  <a:pt x="40109" y="6884"/>
                </a:lnTo>
                <a:lnTo>
                  <a:pt x="45144" y="14353"/>
                </a:lnTo>
                <a:lnTo>
                  <a:pt x="46989" y="23494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7649742" y="3956272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33780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7938819" y="3907540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89">
                <a:moveTo>
                  <a:pt x="0" y="97472"/>
                </a:moveTo>
                <a:lnTo>
                  <a:pt x="48729" y="48729"/>
                </a:ln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7626246" y="3932777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495" y="0"/>
                </a:moveTo>
                <a:lnTo>
                  <a:pt x="14348" y="1847"/>
                </a:lnTo>
                <a:lnTo>
                  <a:pt x="6880" y="6884"/>
                </a:lnTo>
                <a:lnTo>
                  <a:pt x="1845" y="14353"/>
                </a:lnTo>
                <a:lnTo>
                  <a:pt x="0" y="23494"/>
                </a:lnTo>
                <a:lnTo>
                  <a:pt x="1845" y="32641"/>
                </a:lnTo>
                <a:lnTo>
                  <a:pt x="6880" y="40109"/>
                </a:lnTo>
                <a:lnTo>
                  <a:pt x="14348" y="45144"/>
                </a:lnTo>
                <a:lnTo>
                  <a:pt x="23495" y="46989"/>
                </a:lnTo>
                <a:lnTo>
                  <a:pt x="32641" y="45144"/>
                </a:lnTo>
                <a:lnTo>
                  <a:pt x="40109" y="40109"/>
                </a:lnTo>
                <a:lnTo>
                  <a:pt x="45144" y="32641"/>
                </a:lnTo>
                <a:lnTo>
                  <a:pt x="46990" y="23494"/>
                </a:lnTo>
                <a:lnTo>
                  <a:pt x="45144" y="14353"/>
                </a:lnTo>
                <a:lnTo>
                  <a:pt x="40109" y="6884"/>
                </a:lnTo>
                <a:lnTo>
                  <a:pt x="32641" y="1847"/>
                </a:lnTo>
                <a:lnTo>
                  <a:pt x="234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7626246" y="3932777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46990" y="23494"/>
                </a:moveTo>
                <a:lnTo>
                  <a:pt x="45144" y="32641"/>
                </a:lnTo>
                <a:lnTo>
                  <a:pt x="40109" y="40109"/>
                </a:lnTo>
                <a:lnTo>
                  <a:pt x="32641" y="45144"/>
                </a:lnTo>
                <a:lnTo>
                  <a:pt x="23495" y="46989"/>
                </a:lnTo>
                <a:lnTo>
                  <a:pt x="14348" y="45144"/>
                </a:lnTo>
                <a:lnTo>
                  <a:pt x="6880" y="40109"/>
                </a:lnTo>
                <a:lnTo>
                  <a:pt x="1845" y="32641"/>
                </a:lnTo>
                <a:lnTo>
                  <a:pt x="0" y="23494"/>
                </a:lnTo>
                <a:lnTo>
                  <a:pt x="1845" y="14353"/>
                </a:lnTo>
                <a:lnTo>
                  <a:pt x="6880" y="6884"/>
                </a:lnTo>
                <a:lnTo>
                  <a:pt x="14348" y="1847"/>
                </a:lnTo>
                <a:lnTo>
                  <a:pt x="23495" y="0"/>
                </a:lnTo>
                <a:lnTo>
                  <a:pt x="32641" y="1847"/>
                </a:lnTo>
                <a:lnTo>
                  <a:pt x="40109" y="6884"/>
                </a:lnTo>
                <a:lnTo>
                  <a:pt x="45144" y="14353"/>
                </a:lnTo>
                <a:lnTo>
                  <a:pt x="46990" y="23494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5001003" y="1004182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90">
                <a:moveTo>
                  <a:pt x="0" y="97472"/>
                </a:moveTo>
                <a:lnTo>
                  <a:pt x="48742" y="48742"/>
                </a:ln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4688441" y="10294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23482" y="0"/>
                </a:moveTo>
                <a:lnTo>
                  <a:pt x="14342" y="1845"/>
                </a:lnTo>
                <a:lnTo>
                  <a:pt x="6878" y="6880"/>
                </a:lnTo>
                <a:lnTo>
                  <a:pt x="1845" y="14348"/>
                </a:lnTo>
                <a:lnTo>
                  <a:pt x="0" y="23495"/>
                </a:lnTo>
                <a:lnTo>
                  <a:pt x="1845" y="32636"/>
                </a:lnTo>
                <a:lnTo>
                  <a:pt x="6878" y="40105"/>
                </a:lnTo>
                <a:lnTo>
                  <a:pt x="14342" y="45142"/>
                </a:lnTo>
                <a:lnTo>
                  <a:pt x="23482" y="46990"/>
                </a:lnTo>
                <a:lnTo>
                  <a:pt x="32636" y="45142"/>
                </a:lnTo>
                <a:lnTo>
                  <a:pt x="40108" y="40105"/>
                </a:lnTo>
                <a:lnTo>
                  <a:pt x="45143" y="32636"/>
                </a:lnTo>
                <a:lnTo>
                  <a:pt x="46989" y="23495"/>
                </a:lnTo>
                <a:lnTo>
                  <a:pt x="45143" y="14348"/>
                </a:lnTo>
                <a:lnTo>
                  <a:pt x="40108" y="6880"/>
                </a:lnTo>
                <a:lnTo>
                  <a:pt x="32636" y="1845"/>
                </a:lnTo>
                <a:lnTo>
                  <a:pt x="23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4688441" y="10294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46989" y="23495"/>
                </a:moveTo>
                <a:lnTo>
                  <a:pt x="45143" y="32636"/>
                </a:lnTo>
                <a:lnTo>
                  <a:pt x="40108" y="40105"/>
                </a:lnTo>
                <a:lnTo>
                  <a:pt x="32636" y="45142"/>
                </a:lnTo>
                <a:lnTo>
                  <a:pt x="23482" y="46990"/>
                </a:lnTo>
                <a:lnTo>
                  <a:pt x="14342" y="45142"/>
                </a:lnTo>
                <a:lnTo>
                  <a:pt x="6878" y="40105"/>
                </a:lnTo>
                <a:lnTo>
                  <a:pt x="1845" y="32636"/>
                </a:lnTo>
                <a:lnTo>
                  <a:pt x="0" y="23495"/>
                </a:lnTo>
                <a:lnTo>
                  <a:pt x="1845" y="14348"/>
                </a:lnTo>
                <a:lnTo>
                  <a:pt x="6878" y="6880"/>
                </a:lnTo>
                <a:lnTo>
                  <a:pt x="14342" y="1845"/>
                </a:lnTo>
                <a:lnTo>
                  <a:pt x="23482" y="0"/>
                </a:lnTo>
                <a:lnTo>
                  <a:pt x="32636" y="1845"/>
                </a:lnTo>
                <a:lnTo>
                  <a:pt x="40108" y="6880"/>
                </a:lnTo>
                <a:lnTo>
                  <a:pt x="45143" y="14348"/>
                </a:lnTo>
                <a:lnTo>
                  <a:pt x="46989" y="23495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2482880" y="1004182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4" h="97790">
                <a:moveTo>
                  <a:pt x="0" y="97472"/>
                </a:moveTo>
                <a:lnTo>
                  <a:pt x="48729" y="48742"/>
                </a:ln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2193801" y="1052920"/>
            <a:ext cx="337820" cy="0"/>
          </a:xfrm>
          <a:custGeom>
            <a:avLst/>
            <a:gdLst/>
            <a:ahLst/>
            <a:cxnLst/>
            <a:rect l="l" t="t" r="r" b="b"/>
            <a:pathLst>
              <a:path w="337819">
                <a:moveTo>
                  <a:pt x="33780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2170306" y="10294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23494" y="0"/>
                </a:moveTo>
                <a:lnTo>
                  <a:pt x="14348" y="1845"/>
                </a:lnTo>
                <a:lnTo>
                  <a:pt x="6880" y="6880"/>
                </a:lnTo>
                <a:lnTo>
                  <a:pt x="1845" y="14348"/>
                </a:lnTo>
                <a:lnTo>
                  <a:pt x="0" y="23495"/>
                </a:lnTo>
                <a:lnTo>
                  <a:pt x="1845" y="32636"/>
                </a:lnTo>
                <a:lnTo>
                  <a:pt x="6880" y="40105"/>
                </a:lnTo>
                <a:lnTo>
                  <a:pt x="14348" y="45142"/>
                </a:lnTo>
                <a:lnTo>
                  <a:pt x="23494" y="46990"/>
                </a:lnTo>
                <a:lnTo>
                  <a:pt x="32641" y="45142"/>
                </a:lnTo>
                <a:lnTo>
                  <a:pt x="40109" y="40105"/>
                </a:lnTo>
                <a:lnTo>
                  <a:pt x="45144" y="32636"/>
                </a:lnTo>
                <a:lnTo>
                  <a:pt x="46989" y="23495"/>
                </a:lnTo>
                <a:lnTo>
                  <a:pt x="45144" y="14348"/>
                </a:lnTo>
                <a:lnTo>
                  <a:pt x="40109" y="6880"/>
                </a:lnTo>
                <a:lnTo>
                  <a:pt x="32641" y="1845"/>
                </a:lnTo>
                <a:lnTo>
                  <a:pt x="234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2170306" y="10294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46989" y="23495"/>
                </a:moveTo>
                <a:lnTo>
                  <a:pt x="45144" y="32636"/>
                </a:lnTo>
                <a:lnTo>
                  <a:pt x="40109" y="40105"/>
                </a:lnTo>
                <a:lnTo>
                  <a:pt x="32641" y="45142"/>
                </a:lnTo>
                <a:lnTo>
                  <a:pt x="23494" y="46990"/>
                </a:lnTo>
                <a:lnTo>
                  <a:pt x="14348" y="45142"/>
                </a:lnTo>
                <a:lnTo>
                  <a:pt x="6880" y="40105"/>
                </a:lnTo>
                <a:lnTo>
                  <a:pt x="1845" y="32636"/>
                </a:lnTo>
                <a:lnTo>
                  <a:pt x="0" y="23495"/>
                </a:lnTo>
                <a:lnTo>
                  <a:pt x="1845" y="14348"/>
                </a:lnTo>
                <a:lnTo>
                  <a:pt x="6880" y="6880"/>
                </a:lnTo>
                <a:lnTo>
                  <a:pt x="14348" y="1845"/>
                </a:lnTo>
                <a:lnTo>
                  <a:pt x="23494" y="0"/>
                </a:lnTo>
                <a:lnTo>
                  <a:pt x="32641" y="1845"/>
                </a:lnTo>
                <a:lnTo>
                  <a:pt x="40109" y="6880"/>
                </a:lnTo>
                <a:lnTo>
                  <a:pt x="45144" y="14348"/>
                </a:lnTo>
                <a:lnTo>
                  <a:pt x="46989" y="23495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7970433" y="1004182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90">
                <a:moveTo>
                  <a:pt x="0" y="97472"/>
                </a:moveTo>
                <a:lnTo>
                  <a:pt x="48742" y="48742"/>
                </a:lnTo>
                <a:lnTo>
                  <a:pt x="0" y="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7657859" y="10294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90">
                <a:moveTo>
                  <a:pt x="23495" y="0"/>
                </a:moveTo>
                <a:lnTo>
                  <a:pt x="14353" y="1845"/>
                </a:lnTo>
                <a:lnTo>
                  <a:pt x="6884" y="6880"/>
                </a:lnTo>
                <a:lnTo>
                  <a:pt x="1847" y="14348"/>
                </a:lnTo>
                <a:lnTo>
                  <a:pt x="0" y="23495"/>
                </a:lnTo>
                <a:lnTo>
                  <a:pt x="1847" y="32636"/>
                </a:lnTo>
                <a:lnTo>
                  <a:pt x="6884" y="40105"/>
                </a:lnTo>
                <a:lnTo>
                  <a:pt x="14353" y="45142"/>
                </a:lnTo>
                <a:lnTo>
                  <a:pt x="23495" y="46990"/>
                </a:lnTo>
                <a:lnTo>
                  <a:pt x="32641" y="45142"/>
                </a:lnTo>
                <a:lnTo>
                  <a:pt x="40109" y="40105"/>
                </a:lnTo>
                <a:lnTo>
                  <a:pt x="45144" y="32636"/>
                </a:lnTo>
                <a:lnTo>
                  <a:pt x="46990" y="23495"/>
                </a:lnTo>
                <a:lnTo>
                  <a:pt x="45144" y="14348"/>
                </a:lnTo>
                <a:lnTo>
                  <a:pt x="40109" y="6880"/>
                </a:lnTo>
                <a:lnTo>
                  <a:pt x="32641" y="1845"/>
                </a:lnTo>
                <a:lnTo>
                  <a:pt x="234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7657859" y="10294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90">
                <a:moveTo>
                  <a:pt x="46990" y="23495"/>
                </a:moveTo>
                <a:lnTo>
                  <a:pt x="45144" y="32636"/>
                </a:lnTo>
                <a:lnTo>
                  <a:pt x="40109" y="40105"/>
                </a:lnTo>
                <a:lnTo>
                  <a:pt x="32641" y="45142"/>
                </a:lnTo>
                <a:lnTo>
                  <a:pt x="23495" y="46990"/>
                </a:lnTo>
                <a:lnTo>
                  <a:pt x="14353" y="45142"/>
                </a:lnTo>
                <a:lnTo>
                  <a:pt x="6884" y="40105"/>
                </a:lnTo>
                <a:lnTo>
                  <a:pt x="1847" y="32636"/>
                </a:lnTo>
                <a:lnTo>
                  <a:pt x="0" y="23495"/>
                </a:lnTo>
                <a:lnTo>
                  <a:pt x="1847" y="14348"/>
                </a:lnTo>
                <a:lnTo>
                  <a:pt x="6884" y="6880"/>
                </a:lnTo>
                <a:lnTo>
                  <a:pt x="14353" y="1845"/>
                </a:lnTo>
                <a:lnTo>
                  <a:pt x="23495" y="0"/>
                </a:lnTo>
                <a:lnTo>
                  <a:pt x="32641" y="1845"/>
                </a:lnTo>
                <a:lnTo>
                  <a:pt x="40109" y="6880"/>
                </a:lnTo>
                <a:lnTo>
                  <a:pt x="45144" y="14348"/>
                </a:lnTo>
                <a:lnTo>
                  <a:pt x="46990" y="23495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10419453" y="1018070"/>
            <a:ext cx="272415" cy="1838960"/>
          </a:xfrm>
          <a:custGeom>
            <a:avLst/>
            <a:gdLst/>
            <a:ahLst/>
            <a:cxnLst/>
            <a:rect l="l" t="t" r="r" b="b"/>
            <a:pathLst>
              <a:path w="272415" h="1838960">
                <a:moveTo>
                  <a:pt x="271830" y="1838578"/>
                </a:moveTo>
                <a:lnTo>
                  <a:pt x="271830" y="126999"/>
                </a:lnTo>
                <a:lnTo>
                  <a:pt x="266674" y="77854"/>
                </a:lnTo>
                <a:lnTo>
                  <a:pt x="251281" y="41866"/>
                </a:lnTo>
                <a:lnTo>
                  <a:pt x="225766" y="17751"/>
                </a:lnTo>
                <a:lnTo>
                  <a:pt x="190245" y="4223"/>
                </a:lnTo>
                <a:lnTo>
                  <a:pt x="144830" y="0"/>
                </a:lnTo>
                <a:lnTo>
                  <a:pt x="0" y="0"/>
                </a:lnTo>
              </a:path>
            </a:pathLst>
          </a:custGeom>
          <a:ln w="12699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692993" y="2856115"/>
            <a:ext cx="9998710" cy="127000"/>
          </a:xfrm>
          <a:custGeom>
            <a:avLst/>
            <a:gdLst/>
            <a:ahLst/>
            <a:cxnLst/>
            <a:rect l="l" t="t" r="r" b="b"/>
            <a:pathLst>
              <a:path w="9998710" h="127000">
                <a:moveTo>
                  <a:pt x="9998290" y="0"/>
                </a:moveTo>
                <a:lnTo>
                  <a:pt x="9993439" y="48077"/>
                </a:lnTo>
                <a:lnTo>
                  <a:pt x="9978656" y="83931"/>
                </a:lnTo>
                <a:lnTo>
                  <a:pt x="9917924" y="122509"/>
                </a:lnTo>
                <a:lnTo>
                  <a:pt x="9871290" y="127000"/>
                </a:lnTo>
                <a:lnTo>
                  <a:pt x="0" y="127000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565998" y="2983115"/>
            <a:ext cx="127000" cy="575945"/>
          </a:xfrm>
          <a:custGeom>
            <a:avLst/>
            <a:gdLst/>
            <a:ahLst/>
            <a:cxnLst/>
            <a:rect l="l" t="t" r="r" b="b"/>
            <a:pathLst>
              <a:path w="127000" h="575945">
                <a:moveTo>
                  <a:pt x="127000" y="0"/>
                </a:moveTo>
                <a:lnTo>
                  <a:pt x="70433" y="3537"/>
                </a:lnTo>
                <a:lnTo>
                  <a:pt x="30857" y="14724"/>
                </a:lnTo>
                <a:lnTo>
                  <a:pt x="7602" y="34423"/>
                </a:lnTo>
                <a:lnTo>
                  <a:pt x="0" y="63500"/>
                </a:lnTo>
                <a:lnTo>
                  <a:pt x="0" y="575475"/>
                </a:lnTo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3857866" y="3420177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324789"/>
                </a:moveTo>
                <a:lnTo>
                  <a:pt x="0" y="0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3823946" y="4605844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0"/>
                </a:moveTo>
                <a:lnTo>
                  <a:pt x="33921" y="33921"/>
                </a:lnTo>
                <a:lnTo>
                  <a:pt x="67843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3857866" y="4179451"/>
            <a:ext cx="0" cy="426720"/>
          </a:xfrm>
          <a:custGeom>
            <a:avLst/>
            <a:gdLst/>
            <a:ahLst/>
            <a:cxnLst/>
            <a:rect l="l" t="t" r="r" b="b"/>
            <a:pathLst>
              <a:path h="426720">
                <a:moveTo>
                  <a:pt x="0" y="0"/>
                </a:moveTo>
                <a:lnTo>
                  <a:pt x="0" y="426389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5215501" y="3176837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0" y="67843"/>
                </a:moveTo>
                <a:lnTo>
                  <a:pt x="33921" y="33921"/>
                </a:lnTo>
                <a:lnTo>
                  <a:pt x="0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8108980" y="477372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843"/>
                </a:moveTo>
                <a:lnTo>
                  <a:pt x="33921" y="33921"/>
                </a:lnTo>
                <a:lnTo>
                  <a:pt x="0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8327074" y="1683684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0"/>
                </a:moveTo>
                <a:lnTo>
                  <a:pt x="33921" y="33921"/>
                </a:lnTo>
                <a:lnTo>
                  <a:pt x="67843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8360995" y="1293414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434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2843044" y="1666372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4" h="34289">
                <a:moveTo>
                  <a:pt x="0" y="0"/>
                </a:moveTo>
                <a:lnTo>
                  <a:pt x="33921" y="33921"/>
                </a:lnTo>
                <a:lnTo>
                  <a:pt x="67843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2876965" y="1276101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434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10395948" y="99457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90">
                <a:moveTo>
                  <a:pt x="23507" y="0"/>
                </a:moveTo>
                <a:lnTo>
                  <a:pt x="14353" y="1847"/>
                </a:lnTo>
                <a:lnTo>
                  <a:pt x="6881" y="6884"/>
                </a:lnTo>
                <a:lnTo>
                  <a:pt x="1846" y="14353"/>
                </a:lnTo>
                <a:lnTo>
                  <a:pt x="0" y="23495"/>
                </a:lnTo>
                <a:lnTo>
                  <a:pt x="1846" y="32641"/>
                </a:lnTo>
                <a:lnTo>
                  <a:pt x="6881" y="40109"/>
                </a:lnTo>
                <a:lnTo>
                  <a:pt x="14353" y="45144"/>
                </a:lnTo>
                <a:lnTo>
                  <a:pt x="23507" y="46990"/>
                </a:lnTo>
                <a:lnTo>
                  <a:pt x="32647" y="45144"/>
                </a:lnTo>
                <a:lnTo>
                  <a:pt x="40111" y="40109"/>
                </a:lnTo>
                <a:lnTo>
                  <a:pt x="45144" y="32641"/>
                </a:lnTo>
                <a:lnTo>
                  <a:pt x="46990" y="23495"/>
                </a:lnTo>
                <a:lnTo>
                  <a:pt x="45144" y="14353"/>
                </a:lnTo>
                <a:lnTo>
                  <a:pt x="40111" y="6884"/>
                </a:lnTo>
                <a:lnTo>
                  <a:pt x="32647" y="1847"/>
                </a:lnTo>
                <a:lnTo>
                  <a:pt x="235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10395948" y="99457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90">
                <a:moveTo>
                  <a:pt x="0" y="23495"/>
                </a:moveTo>
                <a:lnTo>
                  <a:pt x="1846" y="14353"/>
                </a:lnTo>
                <a:lnTo>
                  <a:pt x="6881" y="6884"/>
                </a:lnTo>
                <a:lnTo>
                  <a:pt x="14353" y="1847"/>
                </a:lnTo>
                <a:lnTo>
                  <a:pt x="23507" y="0"/>
                </a:lnTo>
                <a:lnTo>
                  <a:pt x="32647" y="1847"/>
                </a:lnTo>
                <a:lnTo>
                  <a:pt x="40111" y="6884"/>
                </a:lnTo>
                <a:lnTo>
                  <a:pt x="45144" y="14353"/>
                </a:lnTo>
                <a:lnTo>
                  <a:pt x="46990" y="23495"/>
                </a:lnTo>
                <a:lnTo>
                  <a:pt x="45144" y="32641"/>
                </a:lnTo>
                <a:lnTo>
                  <a:pt x="40111" y="40109"/>
                </a:lnTo>
                <a:lnTo>
                  <a:pt x="32647" y="45144"/>
                </a:lnTo>
                <a:lnTo>
                  <a:pt x="23507" y="46990"/>
                </a:lnTo>
                <a:lnTo>
                  <a:pt x="14353" y="45144"/>
                </a:lnTo>
                <a:lnTo>
                  <a:pt x="6881" y="40109"/>
                </a:lnTo>
                <a:lnTo>
                  <a:pt x="1846" y="32641"/>
                </a:lnTo>
                <a:lnTo>
                  <a:pt x="0" y="23495"/>
                </a:lnTo>
                <a:close/>
              </a:path>
            </a:pathLst>
          </a:custGeom>
          <a:ln w="12700">
            <a:solidFill>
              <a:srgbClr val="0922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2786451" y="1782778"/>
            <a:ext cx="181013" cy="181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8270495" y="1793030"/>
            <a:ext cx="181000" cy="181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8270495" y="2333939"/>
            <a:ext cx="181000" cy="181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8327074" y="2221760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0"/>
                </a:moveTo>
                <a:lnTo>
                  <a:pt x="33921" y="33921"/>
                </a:lnTo>
                <a:lnTo>
                  <a:pt x="67843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6" name="object 86"/>
          <p:cNvSpPr/>
          <p:nvPr/>
        </p:nvSpPr>
        <p:spPr>
          <a:xfrm>
            <a:off x="8360984" y="2017965"/>
            <a:ext cx="0" cy="213995"/>
          </a:xfrm>
          <a:custGeom>
            <a:avLst/>
            <a:gdLst/>
            <a:ahLst/>
            <a:cxnLst/>
            <a:rect l="l" t="t" r="r" b="b"/>
            <a:pathLst>
              <a:path h="213994">
                <a:moveTo>
                  <a:pt x="0" y="0"/>
                </a:moveTo>
                <a:lnTo>
                  <a:pt x="0" y="213436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7" name="object 87"/>
          <p:cNvSpPr txBox="1"/>
          <p:nvPr/>
        </p:nvSpPr>
        <p:spPr>
          <a:xfrm>
            <a:off x="3175384" y="3786193"/>
            <a:ext cx="3632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885" algn="l"/>
              </a:tabLst>
            </a:pPr>
            <a:r>
              <a:rPr sz="1100" b="1" u="sng" spc="-65" dirty="0">
                <a:solidFill>
                  <a:srgbClr val="162733"/>
                </a:solidFill>
                <a:uFill>
                  <a:solidFill>
                    <a:srgbClr val="092231"/>
                  </a:solidFill>
                </a:uFill>
                <a:latin typeface="Tahoma"/>
                <a:cs typeface="Tahoma"/>
              </a:rPr>
              <a:t> 	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85365" y="3776027"/>
            <a:ext cx="2214880" cy="100027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180"/>
              </a:spcBef>
            </a:pPr>
            <a:r>
              <a:rPr sz="1100" b="1" spc="-65" dirty="0">
                <a:solidFill>
                  <a:srgbClr val="162733"/>
                </a:solidFill>
                <a:latin typeface="Tahoma"/>
                <a:cs typeface="Tahoma"/>
              </a:rPr>
              <a:t>КОМПЛЕКСНАЯ</a:t>
            </a:r>
            <a:r>
              <a:rPr sz="1100" b="1" spc="-75" dirty="0">
                <a:solidFill>
                  <a:srgbClr val="162733"/>
                </a:solidFill>
                <a:latin typeface="Tahoma"/>
                <a:cs typeface="Tahoma"/>
              </a:rPr>
              <a:t> </a:t>
            </a:r>
            <a:r>
              <a:rPr sz="1100" b="1" spc="-35" dirty="0">
                <a:solidFill>
                  <a:srgbClr val="162733"/>
                </a:solidFill>
                <a:latin typeface="Tahoma"/>
                <a:cs typeface="Tahoma"/>
              </a:rPr>
              <a:t>ЭКСПЕРТИЗА</a:t>
            </a:r>
            <a:endParaRPr sz="1100" dirty="0">
              <a:latin typeface="Tahoma"/>
              <a:cs typeface="Tahoma"/>
            </a:endParaRPr>
          </a:p>
          <a:p>
            <a:pPr marL="71120">
              <a:lnSpc>
                <a:spcPct val="100000"/>
              </a:lnSpc>
              <a:spcBef>
                <a:spcPts val="80"/>
              </a:spcBef>
            </a:pPr>
            <a:r>
              <a:rPr sz="1100" spc="-15" dirty="0">
                <a:solidFill>
                  <a:srgbClr val="DB0933"/>
                </a:solidFill>
                <a:latin typeface="Calibri"/>
                <a:cs typeface="Calibri"/>
              </a:rPr>
              <a:t>≤ </a:t>
            </a:r>
            <a:r>
              <a:rPr lang="ru-RU" sz="1100" spc="-15" dirty="0">
                <a:solidFill>
                  <a:srgbClr val="DB0933"/>
                </a:solidFill>
                <a:latin typeface="Calibri"/>
                <a:cs typeface="Calibri"/>
              </a:rPr>
              <a:t>15</a:t>
            </a:r>
            <a:r>
              <a:rPr sz="1100" spc="70" dirty="0">
                <a:solidFill>
                  <a:srgbClr val="DB0933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DB0933"/>
                </a:solidFill>
                <a:latin typeface="Calibri"/>
                <a:cs typeface="Calibri"/>
              </a:rPr>
              <a:t>дней</a:t>
            </a:r>
            <a:endParaRPr sz="975" baseline="29914" dirty="0">
              <a:latin typeface="Calibri"/>
              <a:cs typeface="Calibri"/>
            </a:endParaRPr>
          </a:p>
          <a:p>
            <a:pPr marL="38100" marR="30480" indent="-635">
              <a:lnSpc>
                <a:spcPct val="99500"/>
              </a:lnSpc>
              <a:spcBef>
                <a:spcPts val="835"/>
              </a:spcBef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Приостановлена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работа </a:t>
            </a:r>
            <a:r>
              <a:rPr sz="1000" spc="30" dirty="0">
                <a:solidFill>
                  <a:srgbClr val="9C9B9B"/>
                </a:solidFill>
                <a:latin typeface="Calibri"/>
                <a:cs typeface="Calibri"/>
              </a:rPr>
              <a:t>по </a:t>
            </a:r>
            <a:r>
              <a:rPr lang="ru-RU" sz="1000" spc="45" dirty="0">
                <a:solidFill>
                  <a:srgbClr val="9C9B9B"/>
                </a:solidFill>
                <a:latin typeface="Calibri"/>
                <a:cs typeface="Calibri"/>
              </a:rPr>
              <a:t>заявке </a:t>
            </a:r>
            <a:r>
              <a:rPr sz="800" spc="55" dirty="0">
                <a:solidFill>
                  <a:srgbClr val="9C9B9B"/>
                </a:solidFill>
                <a:latin typeface="Calibri"/>
                <a:cs typeface="Calibri"/>
              </a:rPr>
              <a:t>в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течение </a:t>
            </a:r>
            <a:r>
              <a:rPr sz="800" spc="85" dirty="0">
                <a:solidFill>
                  <a:srgbClr val="9C9B9B"/>
                </a:solidFill>
                <a:latin typeface="Calibri"/>
                <a:cs typeface="Calibri"/>
              </a:rPr>
              <a:t>З0</a:t>
            </a:r>
            <a:r>
              <a:rPr sz="800" spc="-8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дней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не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предоставлены ответы  на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вопросы экспертов; </a:t>
            </a:r>
            <a:r>
              <a:rPr sz="800" spc="15" dirty="0">
                <a:solidFill>
                  <a:srgbClr val="9C9B9B"/>
                </a:solidFill>
                <a:latin typeface="Calibri"/>
                <a:cs typeface="Calibri"/>
              </a:rPr>
              <a:t>доп. </a:t>
            </a:r>
            <a:r>
              <a:rPr sz="800" spc="25" dirty="0">
                <a:solidFill>
                  <a:srgbClr val="9C9B9B"/>
                </a:solidFill>
                <a:latin typeface="Calibri"/>
                <a:cs typeface="Calibri"/>
              </a:rPr>
              <a:t>документы,  </a:t>
            </a:r>
            <a:r>
              <a:rPr sz="800" spc="30" dirty="0">
                <a:solidFill>
                  <a:srgbClr val="9C9B9B"/>
                </a:solidFill>
                <a:latin typeface="Calibri"/>
                <a:cs typeface="Calibri"/>
              </a:rPr>
              <a:t>требуемые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для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завершения</a:t>
            </a:r>
            <a:r>
              <a:rPr sz="800" spc="-20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50" dirty="0">
                <a:solidFill>
                  <a:srgbClr val="9C9B9B"/>
                </a:solidFill>
                <a:latin typeface="Calibri"/>
                <a:cs typeface="Calibri"/>
              </a:rPr>
              <a:t>экспертиз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9912" y="5128376"/>
            <a:ext cx="221043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9C9B9B"/>
                </a:solidFill>
                <a:latin typeface="Calibri"/>
                <a:cs typeface="Calibri"/>
              </a:rPr>
              <a:t>Прекращена </a:t>
            </a:r>
            <a:r>
              <a:rPr sz="1000" spc="40" dirty="0">
                <a:solidFill>
                  <a:srgbClr val="9C9B9B"/>
                </a:solidFill>
                <a:latin typeface="Calibri"/>
                <a:cs typeface="Calibri"/>
              </a:rPr>
              <a:t>работа </a:t>
            </a:r>
            <a:r>
              <a:rPr sz="1000" spc="30" dirty="0">
                <a:solidFill>
                  <a:srgbClr val="9C9B9B"/>
                </a:solidFill>
                <a:latin typeface="Calibri"/>
                <a:cs typeface="Calibri"/>
              </a:rPr>
              <a:t>по </a:t>
            </a:r>
            <a:r>
              <a:rPr lang="ru-RU" sz="1000" spc="45" dirty="0">
                <a:solidFill>
                  <a:srgbClr val="9C9B9B"/>
                </a:solidFill>
                <a:latin typeface="Calibri"/>
                <a:cs typeface="Calibri"/>
              </a:rPr>
              <a:t>заявке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выявлено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несоответствие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проекта</a:t>
            </a:r>
            <a:r>
              <a:rPr sz="800" spc="-85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критериям  </a:t>
            </a:r>
            <a:r>
              <a:rPr sz="800" spc="20" dirty="0">
                <a:solidFill>
                  <a:srgbClr val="9C9B9B"/>
                </a:solidFill>
                <a:latin typeface="Calibri"/>
                <a:cs typeface="Calibri"/>
              </a:rPr>
              <a:t>отбора, </a:t>
            </a:r>
            <a:r>
              <a:rPr sz="800" spc="35" dirty="0">
                <a:solidFill>
                  <a:srgbClr val="9C9B9B"/>
                </a:solidFill>
                <a:latin typeface="Calibri"/>
                <a:cs typeface="Calibri"/>
              </a:rPr>
              <a:t>имеются </a:t>
            </a:r>
            <a:r>
              <a:rPr sz="800" spc="45" dirty="0">
                <a:solidFill>
                  <a:srgbClr val="9C9B9B"/>
                </a:solidFill>
                <a:latin typeface="Calibri"/>
                <a:cs typeface="Calibri"/>
              </a:rPr>
              <a:t>критические</a:t>
            </a:r>
            <a:r>
              <a:rPr sz="800" spc="-5" dirty="0">
                <a:solidFill>
                  <a:srgbClr val="9C9B9B"/>
                </a:solidFill>
                <a:latin typeface="Calibri"/>
                <a:cs typeface="Calibri"/>
              </a:rPr>
              <a:t> </a:t>
            </a:r>
            <a:r>
              <a:rPr sz="800" spc="40" dirty="0">
                <a:solidFill>
                  <a:srgbClr val="9C9B9B"/>
                </a:solidFill>
                <a:latin typeface="Calibri"/>
                <a:cs typeface="Calibri"/>
              </a:rPr>
              <a:t>замечания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52997" y="3814720"/>
            <a:ext cx="245745" cy="283210"/>
          </a:xfrm>
          <a:custGeom>
            <a:avLst/>
            <a:gdLst/>
            <a:ahLst/>
            <a:cxnLst/>
            <a:rect l="l" t="t" r="r" b="b"/>
            <a:pathLst>
              <a:path w="245745" h="283210">
                <a:moveTo>
                  <a:pt x="245173" y="212331"/>
                </a:moveTo>
                <a:lnTo>
                  <a:pt x="245173" y="70777"/>
                </a:lnTo>
                <a:lnTo>
                  <a:pt x="122593" y="0"/>
                </a:lnTo>
                <a:lnTo>
                  <a:pt x="0" y="70777"/>
                </a:lnTo>
                <a:lnTo>
                  <a:pt x="0" y="212331"/>
                </a:lnTo>
                <a:lnTo>
                  <a:pt x="122593" y="283108"/>
                </a:lnTo>
                <a:lnTo>
                  <a:pt x="245173" y="212331"/>
                </a:lnTo>
                <a:close/>
              </a:path>
            </a:pathLst>
          </a:custGeom>
          <a:ln w="12700">
            <a:solidFill>
              <a:srgbClr val="1627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395834" y="3762349"/>
            <a:ext cx="417575" cy="44500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477525" y="3843032"/>
            <a:ext cx="196126" cy="226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3" name="object 93"/>
          <p:cNvSpPr txBox="1"/>
          <p:nvPr/>
        </p:nvSpPr>
        <p:spPr>
          <a:xfrm>
            <a:off x="521611" y="3845017"/>
            <a:ext cx="1123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092231"/>
                </a:solidFill>
                <a:latin typeface="Tahoma"/>
                <a:cs typeface="Tahoma"/>
              </a:rPr>
              <a:t>5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00514" y="4535944"/>
            <a:ext cx="181000" cy="1810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5" name="object 95"/>
          <p:cNvSpPr/>
          <p:nvPr/>
        </p:nvSpPr>
        <p:spPr>
          <a:xfrm>
            <a:off x="366853" y="5211208"/>
            <a:ext cx="181013" cy="181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6" name="object 96"/>
          <p:cNvSpPr/>
          <p:nvPr/>
        </p:nvSpPr>
        <p:spPr>
          <a:xfrm>
            <a:off x="657094" y="4448750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0"/>
                </a:moveTo>
                <a:lnTo>
                  <a:pt x="33921" y="33921"/>
                </a:lnTo>
                <a:lnTo>
                  <a:pt x="67843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7" name="object 97"/>
          <p:cNvSpPr/>
          <p:nvPr/>
        </p:nvSpPr>
        <p:spPr>
          <a:xfrm>
            <a:off x="691014" y="4158646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4">
                <a:moveTo>
                  <a:pt x="0" y="0"/>
                </a:moveTo>
                <a:lnTo>
                  <a:pt x="0" y="299745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8" name="object 98"/>
          <p:cNvSpPr/>
          <p:nvPr/>
        </p:nvSpPr>
        <p:spPr>
          <a:xfrm>
            <a:off x="423434" y="5111835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0"/>
                </a:moveTo>
                <a:lnTo>
                  <a:pt x="33921" y="33921"/>
                </a:lnTo>
                <a:lnTo>
                  <a:pt x="67856" y="0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457366" y="4158659"/>
            <a:ext cx="0" cy="956310"/>
          </a:xfrm>
          <a:custGeom>
            <a:avLst/>
            <a:gdLst/>
            <a:ahLst/>
            <a:cxnLst/>
            <a:rect l="l" t="t" r="r" b="b"/>
            <a:pathLst>
              <a:path h="956310">
                <a:moveTo>
                  <a:pt x="0" y="0"/>
                </a:moveTo>
                <a:lnTo>
                  <a:pt x="0" y="955802"/>
                </a:lnTo>
              </a:path>
            </a:pathLst>
          </a:custGeom>
          <a:ln w="6350">
            <a:solidFill>
              <a:srgbClr val="9C9B9B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416600" y="5260943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5" h="81914">
                <a:moveTo>
                  <a:pt x="0" y="0"/>
                </a:moveTo>
                <a:lnTo>
                  <a:pt x="81534" y="81534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416599" y="5260943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5" h="81914">
                <a:moveTo>
                  <a:pt x="81534" y="0"/>
                </a:moveTo>
                <a:lnTo>
                  <a:pt x="0" y="81534"/>
                </a:lnTo>
              </a:path>
            </a:pathLst>
          </a:custGeom>
          <a:ln w="6350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2" name="object 102"/>
          <p:cNvSpPr/>
          <p:nvPr/>
        </p:nvSpPr>
        <p:spPr>
          <a:xfrm>
            <a:off x="650247" y="4587402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5" h="81914">
                <a:moveTo>
                  <a:pt x="0" y="0"/>
                </a:moveTo>
                <a:lnTo>
                  <a:pt x="81534" y="81521"/>
                </a:lnTo>
              </a:path>
            </a:pathLst>
          </a:custGeom>
          <a:ln w="6349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3" name="object 103"/>
          <p:cNvSpPr/>
          <p:nvPr/>
        </p:nvSpPr>
        <p:spPr>
          <a:xfrm>
            <a:off x="650247" y="4587402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5" h="81914">
                <a:moveTo>
                  <a:pt x="81534" y="0"/>
                </a:moveTo>
                <a:lnTo>
                  <a:pt x="0" y="81521"/>
                </a:lnTo>
              </a:path>
            </a:pathLst>
          </a:custGeom>
          <a:ln w="6349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3767366" y="4714142"/>
            <a:ext cx="181000" cy="181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3817100" y="3169994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4" h="81914">
                <a:moveTo>
                  <a:pt x="0" y="0"/>
                </a:moveTo>
                <a:lnTo>
                  <a:pt x="81534" y="81521"/>
                </a:lnTo>
              </a:path>
            </a:pathLst>
          </a:custGeom>
          <a:ln w="6349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3817099" y="3169994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4" h="81914">
                <a:moveTo>
                  <a:pt x="81534" y="0"/>
                </a:moveTo>
                <a:lnTo>
                  <a:pt x="0" y="81521"/>
                </a:lnTo>
              </a:path>
            </a:pathLst>
          </a:custGeom>
          <a:ln w="6349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5396290" y="3169994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4" h="81914">
                <a:moveTo>
                  <a:pt x="0" y="0"/>
                </a:moveTo>
                <a:lnTo>
                  <a:pt x="81534" y="81521"/>
                </a:lnTo>
              </a:path>
            </a:pathLst>
          </a:custGeom>
          <a:ln w="6349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5396289" y="3169994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4" h="81914">
                <a:moveTo>
                  <a:pt x="81534" y="0"/>
                </a:moveTo>
                <a:lnTo>
                  <a:pt x="0" y="81521"/>
                </a:lnTo>
              </a:path>
            </a:pathLst>
          </a:custGeom>
          <a:ln w="6349">
            <a:solidFill>
              <a:srgbClr val="9C9B9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8232978" y="4711505"/>
            <a:ext cx="181013" cy="181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1" name="object 110"/>
          <p:cNvSpPr txBox="1">
            <a:spLocks/>
          </p:cNvSpPr>
          <p:nvPr/>
        </p:nvSpPr>
        <p:spPr>
          <a:xfrm>
            <a:off x="457201" y="304803"/>
            <a:ext cx="99482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100" b="0" i="0">
                <a:solidFill>
                  <a:srgbClr val="09223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indent="73025" algn="just">
              <a:spcBef>
                <a:spcPts val="100"/>
              </a:spcBef>
            </a:pPr>
            <a:r>
              <a:rPr lang="ru-RU" b="1" kern="0" spc="-7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b="1" kern="0" spc="-75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ПРОЦЕСС РАССМОТРЕНИЯ ЗАЯВКИ ПО ПРОГРАММАМ АУ «РФРП ВО»</a:t>
            </a:r>
            <a:endParaRPr lang="ru-RU" b="1" kern="0" spc="-19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7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898</Words>
  <Application>Microsoft Office PowerPoint</Application>
  <PresentationFormat>Произвольный</PresentationFormat>
  <Paragraphs>166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Tahoma</vt:lpstr>
      <vt:lpstr>Wingdings</vt:lpstr>
      <vt:lpstr>Office Theme</vt:lpstr>
      <vt:lpstr>I ПРОГРАММА «ТЕХНОЛОГИЧЕСКОЕ РАЗВИТИЕ» АУ «РФРП ВО»</vt:lpstr>
      <vt:lpstr>I ПРОГРАММА «ТЕХНОЛОГИЧЕСКОЕ РАЗВИТИЕ» АУ «РФРП ВО»</vt:lpstr>
      <vt:lpstr>I ОТРАСЛЕВЫЕ НАПРАВЛЕНИЯ, ФИНАНСИРУЕМЫЕ АУ «РФРП ВО» </vt:lpstr>
      <vt:lpstr>I ОТРАСЛЕВЫЕ НАПРАВЛЕНИЯ, НЕ ФИНАНСИРУЕМЫЕ АУ «РФРП ВО»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презентация ФРП</dc:title>
  <dc:creator>Администратор безопасности</dc:creator>
  <cp:lastModifiedBy>Рощупкин Дмитрий Леонидович</cp:lastModifiedBy>
  <cp:revision>81</cp:revision>
  <dcterms:created xsi:type="dcterms:W3CDTF">2020-04-10T08:45:06Z</dcterms:created>
  <dcterms:modified xsi:type="dcterms:W3CDTF">2024-01-17T07:01:35Z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2020-04-10T00:00:00Z</vt:filetime>
  </property>
  <property fmtid="{D5CDD505-2E9C-101B-9397-08002B2CF9AE}" pid="3" name="Creator">
    <vt:lpwstr>Adobe Illustrator 24.0 (Windows)</vt:lpwstr>
  </property>
  <property fmtid="{D5CDD505-2E9C-101B-9397-08002B2CF9AE}" pid="4" name="LastSaved">
    <vt:filetime>2020-04-10T00:00:00Z</vt:filetime>
  </property>
</Properties>
</file>